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1089600" cx="40233600"/>
  <p:notesSz cx="6858000" cy="9144000"/>
  <p:embeddedFontLst>
    <p:embeddedFont>
      <p:font typeface="Oswald"/>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 roundtripDataSignature="AMtx7mizJNuoGoT/Blps+qslERvsgIgf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A4C8B5-BA88-4ED5-8335-70C3A0468584}">
  <a:tblStyle styleId="{FEA4C8B5-BA88-4ED5-8335-70C3A046858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Oswald-regular.fntdata"/><Relationship Id="rId8" Type="http://schemas.openxmlformats.org/officeDocument/2006/relationships/font" Target="fonts/Oswa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017520" y="5088045"/>
            <a:ext cx="34198560" cy="1082378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5029200" y="16329239"/>
            <a:ext cx="30175200" cy="750612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p:txBody>
      </p:sp>
      <p:sp>
        <p:nvSpPr>
          <p:cNvPr id="14" name="Google Shape;14;p3"/>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10253768" y="788459"/>
            <a:ext cx="19726067" cy="347014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1" name="Google Shape;71;p12"/>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9956356" y="10491048"/>
            <a:ext cx="26347000" cy="86753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2354159" y="2067139"/>
            <a:ext cx="26347000" cy="255231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7" name="Google Shape;77;p13"/>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2766060" y="8276166"/>
            <a:ext cx="34701479"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20" name="Google Shape;20;p4"/>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745107" y="7750819"/>
            <a:ext cx="34701479" cy="129324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745107" y="20805572"/>
            <a:ext cx="34701479" cy="68008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sz="10560">
                <a:solidFill>
                  <a:schemeClr val="dk1"/>
                </a:solidFill>
              </a:defRPr>
            </a:lvl1pPr>
            <a:lvl2pPr indent="-228600" lvl="1" marL="914400" algn="l">
              <a:lnSpc>
                <a:spcPct val="90000"/>
              </a:lnSpc>
              <a:spcBef>
                <a:spcPts val="2200"/>
              </a:spcBef>
              <a:spcAft>
                <a:spcPts val="0"/>
              </a:spcAft>
              <a:buClr>
                <a:srgbClr val="888888"/>
              </a:buClr>
              <a:buSzPts val="8800"/>
              <a:buNone/>
              <a:defRPr sz="8800">
                <a:solidFill>
                  <a:srgbClr val="888888"/>
                </a:solidFill>
              </a:defRPr>
            </a:lvl2pPr>
            <a:lvl3pPr indent="-228600" lvl="2" marL="1371600" algn="l">
              <a:lnSpc>
                <a:spcPct val="90000"/>
              </a:lnSpc>
              <a:spcBef>
                <a:spcPts val="2200"/>
              </a:spcBef>
              <a:spcAft>
                <a:spcPts val="0"/>
              </a:spcAft>
              <a:buClr>
                <a:srgbClr val="888888"/>
              </a:buClr>
              <a:buSzPts val="7920"/>
              <a:buNone/>
              <a:defRPr sz="7919">
                <a:solidFill>
                  <a:srgbClr val="888888"/>
                </a:solidFill>
              </a:defRPr>
            </a:lvl3pPr>
            <a:lvl4pPr indent="-228600" lvl="3" marL="1828800" algn="l">
              <a:lnSpc>
                <a:spcPct val="90000"/>
              </a:lnSpc>
              <a:spcBef>
                <a:spcPts val="2200"/>
              </a:spcBef>
              <a:spcAft>
                <a:spcPts val="0"/>
              </a:spcAft>
              <a:buClr>
                <a:srgbClr val="888888"/>
              </a:buClr>
              <a:buSzPts val="7040"/>
              <a:buNone/>
              <a:defRPr sz="7040">
                <a:solidFill>
                  <a:srgbClr val="888888"/>
                </a:solidFill>
              </a:defRPr>
            </a:lvl4pPr>
            <a:lvl5pPr indent="-228600" lvl="4" marL="2286000" algn="l">
              <a:lnSpc>
                <a:spcPct val="90000"/>
              </a:lnSpc>
              <a:spcBef>
                <a:spcPts val="2200"/>
              </a:spcBef>
              <a:spcAft>
                <a:spcPts val="0"/>
              </a:spcAft>
              <a:buClr>
                <a:srgbClr val="888888"/>
              </a:buClr>
              <a:buSzPts val="7040"/>
              <a:buNone/>
              <a:defRPr sz="7040">
                <a:solidFill>
                  <a:srgbClr val="888888"/>
                </a:solidFill>
              </a:defRPr>
            </a:lvl5pPr>
            <a:lvl6pPr indent="-228600" lvl="5" marL="2743200" algn="l">
              <a:lnSpc>
                <a:spcPct val="90000"/>
              </a:lnSpc>
              <a:spcBef>
                <a:spcPts val="2200"/>
              </a:spcBef>
              <a:spcAft>
                <a:spcPts val="0"/>
              </a:spcAft>
              <a:buClr>
                <a:srgbClr val="888888"/>
              </a:buClr>
              <a:buSzPts val="7040"/>
              <a:buNone/>
              <a:defRPr sz="7040">
                <a:solidFill>
                  <a:srgbClr val="888888"/>
                </a:solidFill>
              </a:defRPr>
            </a:lvl6pPr>
            <a:lvl7pPr indent="-228600" lvl="6" marL="3200400" algn="l">
              <a:lnSpc>
                <a:spcPct val="90000"/>
              </a:lnSpc>
              <a:spcBef>
                <a:spcPts val="2200"/>
              </a:spcBef>
              <a:spcAft>
                <a:spcPts val="0"/>
              </a:spcAft>
              <a:buClr>
                <a:srgbClr val="888888"/>
              </a:buClr>
              <a:buSzPts val="7040"/>
              <a:buNone/>
              <a:defRPr sz="7040">
                <a:solidFill>
                  <a:srgbClr val="888888"/>
                </a:solidFill>
              </a:defRPr>
            </a:lvl7pPr>
            <a:lvl8pPr indent="-228600" lvl="7" marL="3657600" algn="l">
              <a:lnSpc>
                <a:spcPct val="90000"/>
              </a:lnSpc>
              <a:spcBef>
                <a:spcPts val="2200"/>
              </a:spcBef>
              <a:spcAft>
                <a:spcPts val="0"/>
              </a:spcAft>
              <a:buClr>
                <a:srgbClr val="888888"/>
              </a:buClr>
              <a:buSzPts val="7040"/>
              <a:buNone/>
              <a:defRPr sz="7040">
                <a:solidFill>
                  <a:srgbClr val="888888"/>
                </a:solidFill>
              </a:defRPr>
            </a:lvl8pPr>
            <a:lvl9pPr indent="-228600" lvl="8" marL="4114800" algn="l">
              <a:lnSpc>
                <a:spcPct val="90000"/>
              </a:lnSpc>
              <a:spcBef>
                <a:spcPts val="2200"/>
              </a:spcBef>
              <a:spcAft>
                <a:spcPts val="0"/>
              </a:spcAft>
              <a:buClr>
                <a:srgbClr val="888888"/>
              </a:buClr>
              <a:buSzPts val="7040"/>
              <a:buNone/>
              <a:defRPr sz="7040">
                <a:solidFill>
                  <a:srgbClr val="888888"/>
                </a:solidFill>
              </a:defRPr>
            </a:lvl9pPr>
          </a:lstStyle>
          <a:p/>
        </p:txBody>
      </p:sp>
      <p:sp>
        <p:nvSpPr>
          <p:cNvPr id="26" name="Google Shape;26;p5"/>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2766060" y="8276166"/>
            <a:ext cx="17099280"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2" name="Google Shape;32;p6"/>
          <p:cNvSpPr txBox="1"/>
          <p:nvPr>
            <p:ph idx="2" type="body"/>
          </p:nvPr>
        </p:nvSpPr>
        <p:spPr>
          <a:xfrm>
            <a:off x="20368259" y="8276166"/>
            <a:ext cx="17099280"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3" name="Google Shape;33;p6"/>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77130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2771305" y="7621272"/>
            <a:ext cx="17020696"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39" name="Google Shape;39;p7"/>
          <p:cNvSpPr txBox="1"/>
          <p:nvPr>
            <p:ph idx="2" type="body"/>
          </p:nvPr>
        </p:nvSpPr>
        <p:spPr>
          <a:xfrm>
            <a:off x="2771305" y="11356340"/>
            <a:ext cx="17020696"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0" name="Google Shape;40;p7"/>
          <p:cNvSpPr txBox="1"/>
          <p:nvPr>
            <p:ph idx="3" type="body"/>
          </p:nvPr>
        </p:nvSpPr>
        <p:spPr>
          <a:xfrm>
            <a:off x="20368263" y="7621272"/>
            <a:ext cx="17104520"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41" name="Google Shape;41;p7"/>
          <p:cNvSpPr txBox="1"/>
          <p:nvPr>
            <p:ph idx="4" type="body"/>
          </p:nvPr>
        </p:nvSpPr>
        <p:spPr>
          <a:xfrm>
            <a:off x="20368263" y="11356340"/>
            <a:ext cx="17104520"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2" name="Google Shape;42;p7"/>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7104520" y="4476333"/>
            <a:ext cx="20368260" cy="22093768"/>
          </a:xfrm>
          <a:prstGeom prst="rect">
            <a:avLst/>
          </a:prstGeom>
          <a:noFill/>
          <a:ln>
            <a:noFill/>
          </a:ln>
        </p:spPr>
        <p:txBody>
          <a:bodyPr anchorCtr="0" anchor="t" bIns="45700" lIns="91425" spcFirstLastPara="1" rIns="91425" wrap="square" tIns="45700">
            <a:normAutofit/>
          </a:bodyPr>
          <a:lstStyle>
            <a:lvl1pPr indent="-1122680" lvl="0" marL="457200" algn="l">
              <a:lnSpc>
                <a:spcPct val="90000"/>
              </a:lnSpc>
              <a:spcBef>
                <a:spcPts val="4400"/>
              </a:spcBef>
              <a:spcAft>
                <a:spcPts val="0"/>
              </a:spcAft>
              <a:buClr>
                <a:schemeClr val="dk1"/>
              </a:buClr>
              <a:buSzPts val="14080"/>
              <a:buChar char="•"/>
              <a:defRPr sz="14080"/>
            </a:lvl1pPr>
            <a:lvl2pPr indent="-1010920" lvl="1" marL="914400" algn="l">
              <a:lnSpc>
                <a:spcPct val="90000"/>
              </a:lnSpc>
              <a:spcBef>
                <a:spcPts val="2200"/>
              </a:spcBef>
              <a:spcAft>
                <a:spcPts val="0"/>
              </a:spcAft>
              <a:buClr>
                <a:schemeClr val="dk1"/>
              </a:buClr>
              <a:buSzPts val="12320"/>
              <a:buChar char="•"/>
              <a:defRPr sz="12320"/>
            </a:lvl2pPr>
            <a:lvl3pPr indent="-899160" lvl="2" marL="1371600" algn="l">
              <a:lnSpc>
                <a:spcPct val="90000"/>
              </a:lnSpc>
              <a:spcBef>
                <a:spcPts val="2200"/>
              </a:spcBef>
              <a:spcAft>
                <a:spcPts val="0"/>
              </a:spcAft>
              <a:buClr>
                <a:schemeClr val="dk1"/>
              </a:buClr>
              <a:buSzPts val="10560"/>
              <a:buChar char="•"/>
              <a:defRPr sz="10560"/>
            </a:lvl3pPr>
            <a:lvl4pPr indent="-787400" lvl="3" marL="1828800" algn="l">
              <a:lnSpc>
                <a:spcPct val="90000"/>
              </a:lnSpc>
              <a:spcBef>
                <a:spcPts val="2200"/>
              </a:spcBef>
              <a:spcAft>
                <a:spcPts val="0"/>
              </a:spcAft>
              <a:buClr>
                <a:schemeClr val="dk1"/>
              </a:buClr>
              <a:buSzPts val="8800"/>
              <a:buChar char="•"/>
              <a:defRPr sz="8800"/>
            </a:lvl4pPr>
            <a:lvl5pPr indent="-787400" lvl="4" marL="2286000" algn="l">
              <a:lnSpc>
                <a:spcPct val="90000"/>
              </a:lnSpc>
              <a:spcBef>
                <a:spcPts val="2200"/>
              </a:spcBef>
              <a:spcAft>
                <a:spcPts val="0"/>
              </a:spcAft>
              <a:buClr>
                <a:schemeClr val="dk1"/>
              </a:buClr>
              <a:buSzPts val="8800"/>
              <a:buChar char="•"/>
              <a:defRPr sz="8800"/>
            </a:lvl5pPr>
            <a:lvl6pPr indent="-787400" lvl="5" marL="2743200" algn="l">
              <a:lnSpc>
                <a:spcPct val="90000"/>
              </a:lnSpc>
              <a:spcBef>
                <a:spcPts val="2200"/>
              </a:spcBef>
              <a:spcAft>
                <a:spcPts val="0"/>
              </a:spcAft>
              <a:buClr>
                <a:schemeClr val="dk1"/>
              </a:buClr>
              <a:buSzPts val="8800"/>
              <a:buChar char="•"/>
              <a:defRPr sz="8800"/>
            </a:lvl6pPr>
            <a:lvl7pPr indent="-787400" lvl="6" marL="3200400" algn="l">
              <a:lnSpc>
                <a:spcPct val="90000"/>
              </a:lnSpc>
              <a:spcBef>
                <a:spcPts val="2200"/>
              </a:spcBef>
              <a:spcAft>
                <a:spcPts val="0"/>
              </a:spcAft>
              <a:buClr>
                <a:schemeClr val="dk1"/>
              </a:buClr>
              <a:buSzPts val="8800"/>
              <a:buChar char="•"/>
              <a:defRPr sz="8800"/>
            </a:lvl7pPr>
            <a:lvl8pPr indent="-787400" lvl="7" marL="3657600" algn="l">
              <a:lnSpc>
                <a:spcPct val="90000"/>
              </a:lnSpc>
              <a:spcBef>
                <a:spcPts val="2200"/>
              </a:spcBef>
              <a:spcAft>
                <a:spcPts val="0"/>
              </a:spcAft>
              <a:buClr>
                <a:schemeClr val="dk1"/>
              </a:buClr>
              <a:buSzPts val="8800"/>
              <a:buChar char="•"/>
              <a:defRPr sz="8800"/>
            </a:lvl8pPr>
            <a:lvl9pPr indent="-787400" lvl="8" marL="4114800" algn="l">
              <a:lnSpc>
                <a:spcPct val="90000"/>
              </a:lnSpc>
              <a:spcBef>
                <a:spcPts val="2200"/>
              </a:spcBef>
              <a:spcAft>
                <a:spcPts val="0"/>
              </a:spcAft>
              <a:buClr>
                <a:schemeClr val="dk1"/>
              </a:buClr>
              <a:buSzPts val="8800"/>
              <a:buChar char="•"/>
              <a:defRPr sz="8800"/>
            </a:lvl9pPr>
          </a:lstStyle>
          <a:p/>
        </p:txBody>
      </p:sp>
      <p:sp>
        <p:nvSpPr>
          <p:cNvPr id="57" name="Google Shape;57;p10"/>
          <p:cNvSpPr txBox="1"/>
          <p:nvPr>
            <p:ph idx="2" type="body"/>
          </p:nvPr>
        </p:nvSpPr>
        <p:spPr>
          <a:xfrm>
            <a:off x="2771301" y="9326880"/>
            <a:ext cx="12976383" cy="172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58" name="Google Shape;58;p10"/>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7104520" y="4476333"/>
            <a:ext cx="20368260" cy="22093768"/>
          </a:xfrm>
          <a:prstGeom prst="rect">
            <a:avLst/>
          </a:prstGeom>
          <a:noFill/>
          <a:ln>
            <a:noFill/>
          </a:ln>
        </p:spPr>
      </p:sp>
      <p:sp>
        <p:nvSpPr>
          <p:cNvPr id="64" name="Google Shape;64;p11"/>
          <p:cNvSpPr txBox="1"/>
          <p:nvPr>
            <p:ph idx="1" type="body"/>
          </p:nvPr>
        </p:nvSpPr>
        <p:spPr>
          <a:xfrm>
            <a:off x="2771301" y="9326880"/>
            <a:ext cx="12976383" cy="172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65" name="Google Shape;65;p11"/>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9360"/>
              <a:buFont typeface="Calibri"/>
              <a:buNone/>
              <a:defRPr b="0" i="0" sz="193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766060" y="8276166"/>
            <a:ext cx="34701479" cy="19726067"/>
          </a:xfrm>
          <a:prstGeom prst="rect">
            <a:avLst/>
          </a:prstGeom>
          <a:noFill/>
          <a:ln>
            <a:noFill/>
          </a:ln>
        </p:spPr>
        <p:txBody>
          <a:bodyPr anchorCtr="0" anchor="t" bIns="45700" lIns="91425" spcFirstLastPara="1" rIns="91425" wrap="square" tIns="45700">
            <a:normAutofit/>
          </a:bodyPr>
          <a:lstStyle>
            <a:lvl1pPr indent="-1010920" lvl="0" marL="457200" marR="0" rtl="0" algn="l">
              <a:lnSpc>
                <a:spcPct val="90000"/>
              </a:lnSpc>
              <a:spcBef>
                <a:spcPts val="4400"/>
              </a:spcBef>
              <a:spcAft>
                <a:spcPts val="0"/>
              </a:spcAft>
              <a:buClr>
                <a:schemeClr val="dk1"/>
              </a:buClr>
              <a:buSzPts val="12320"/>
              <a:buFont typeface="Arial"/>
              <a:buChar char="•"/>
              <a:defRPr b="0" i="0" sz="12320" u="none" cap="none" strike="noStrike">
                <a:solidFill>
                  <a:schemeClr val="dk1"/>
                </a:solidFill>
                <a:latin typeface="Calibri"/>
                <a:ea typeface="Calibri"/>
                <a:cs typeface="Calibri"/>
                <a:sym typeface="Calibri"/>
              </a:defRPr>
            </a:lvl1pPr>
            <a:lvl2pPr indent="-899160" lvl="1" marL="914400" marR="0" rtl="0" algn="l">
              <a:lnSpc>
                <a:spcPct val="90000"/>
              </a:lnSpc>
              <a:spcBef>
                <a:spcPts val="2200"/>
              </a:spcBef>
              <a:spcAft>
                <a:spcPts val="0"/>
              </a:spcAft>
              <a:buClr>
                <a:schemeClr val="dk1"/>
              </a:buClr>
              <a:buSzPts val="10560"/>
              <a:buFont typeface="Arial"/>
              <a:buChar char="•"/>
              <a:defRPr b="0" i="0" sz="10560" u="none" cap="none" strike="noStrike">
                <a:solidFill>
                  <a:schemeClr val="dk1"/>
                </a:solidFill>
                <a:latin typeface="Calibri"/>
                <a:ea typeface="Calibri"/>
                <a:cs typeface="Calibri"/>
                <a:sym typeface="Calibri"/>
              </a:defRPr>
            </a:lvl2pPr>
            <a:lvl3pPr indent="-787400" lvl="2" marL="1371600" marR="0" rtl="0" algn="l">
              <a:lnSpc>
                <a:spcPct val="90000"/>
              </a:lnSpc>
              <a:spcBef>
                <a:spcPts val="22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731520" lvl="3" marL="1828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4pPr>
            <a:lvl5pPr indent="-731520" lvl="4" marL="22860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5pPr>
            <a:lvl6pPr indent="-731520" lvl="5" marL="27432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6pPr>
            <a:lvl7pPr indent="-731520" lvl="6" marL="32004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7pPr>
            <a:lvl8pPr indent="-731520" lvl="7" marL="36576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8pPr>
            <a:lvl9pPr indent="-731520" lvl="8" marL="4114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280" u="none" cap="none" strike="noStrike">
                <a:solidFill>
                  <a:srgbClr val="888888"/>
                </a:solidFill>
                <a:latin typeface="Calibri"/>
                <a:ea typeface="Calibri"/>
                <a:cs typeface="Calibri"/>
                <a:sym typeface="Calibri"/>
              </a:defRPr>
            </a:lvl1pPr>
            <a:lvl2pPr indent="0" lvl="1" marL="0" marR="0" rtl="0" algn="r">
              <a:spcBef>
                <a:spcPts val="0"/>
              </a:spcBef>
              <a:buNone/>
              <a:defRPr b="0" i="0" sz="5280" u="none" cap="none" strike="noStrike">
                <a:solidFill>
                  <a:srgbClr val="888888"/>
                </a:solidFill>
                <a:latin typeface="Calibri"/>
                <a:ea typeface="Calibri"/>
                <a:cs typeface="Calibri"/>
                <a:sym typeface="Calibri"/>
              </a:defRPr>
            </a:lvl2pPr>
            <a:lvl3pPr indent="0" lvl="2" marL="0" marR="0" rtl="0" algn="r">
              <a:spcBef>
                <a:spcPts val="0"/>
              </a:spcBef>
              <a:buNone/>
              <a:defRPr b="0" i="0" sz="5280" u="none" cap="none" strike="noStrike">
                <a:solidFill>
                  <a:srgbClr val="888888"/>
                </a:solidFill>
                <a:latin typeface="Calibri"/>
                <a:ea typeface="Calibri"/>
                <a:cs typeface="Calibri"/>
                <a:sym typeface="Calibri"/>
              </a:defRPr>
            </a:lvl3pPr>
            <a:lvl4pPr indent="0" lvl="3" marL="0" marR="0" rtl="0" algn="r">
              <a:spcBef>
                <a:spcPts val="0"/>
              </a:spcBef>
              <a:buNone/>
              <a:defRPr b="0" i="0" sz="5280" u="none" cap="none" strike="noStrike">
                <a:solidFill>
                  <a:srgbClr val="888888"/>
                </a:solidFill>
                <a:latin typeface="Calibri"/>
                <a:ea typeface="Calibri"/>
                <a:cs typeface="Calibri"/>
                <a:sym typeface="Calibri"/>
              </a:defRPr>
            </a:lvl4pPr>
            <a:lvl5pPr indent="0" lvl="4" marL="0" marR="0" rtl="0" algn="r">
              <a:spcBef>
                <a:spcPts val="0"/>
              </a:spcBef>
              <a:buNone/>
              <a:defRPr b="0" i="0" sz="5280" u="none" cap="none" strike="noStrike">
                <a:solidFill>
                  <a:srgbClr val="888888"/>
                </a:solidFill>
                <a:latin typeface="Calibri"/>
                <a:ea typeface="Calibri"/>
                <a:cs typeface="Calibri"/>
                <a:sym typeface="Calibri"/>
              </a:defRPr>
            </a:lvl5pPr>
            <a:lvl6pPr indent="0" lvl="5" marL="0" marR="0" rtl="0" algn="r">
              <a:spcBef>
                <a:spcPts val="0"/>
              </a:spcBef>
              <a:buNone/>
              <a:defRPr b="0" i="0" sz="5280" u="none" cap="none" strike="noStrike">
                <a:solidFill>
                  <a:srgbClr val="888888"/>
                </a:solidFill>
                <a:latin typeface="Calibri"/>
                <a:ea typeface="Calibri"/>
                <a:cs typeface="Calibri"/>
                <a:sym typeface="Calibri"/>
              </a:defRPr>
            </a:lvl6pPr>
            <a:lvl7pPr indent="0" lvl="6" marL="0" marR="0" rtl="0" algn="r">
              <a:spcBef>
                <a:spcPts val="0"/>
              </a:spcBef>
              <a:buNone/>
              <a:defRPr b="0" i="0" sz="5280" u="none" cap="none" strike="noStrike">
                <a:solidFill>
                  <a:srgbClr val="888888"/>
                </a:solidFill>
                <a:latin typeface="Calibri"/>
                <a:ea typeface="Calibri"/>
                <a:cs typeface="Calibri"/>
                <a:sym typeface="Calibri"/>
              </a:defRPr>
            </a:lvl7pPr>
            <a:lvl8pPr indent="0" lvl="7" marL="0" marR="0" rtl="0" algn="r">
              <a:spcBef>
                <a:spcPts val="0"/>
              </a:spcBef>
              <a:buNone/>
              <a:defRPr b="0" i="0" sz="5280" u="none" cap="none" strike="noStrike">
                <a:solidFill>
                  <a:srgbClr val="888888"/>
                </a:solidFill>
                <a:latin typeface="Calibri"/>
                <a:ea typeface="Calibri"/>
                <a:cs typeface="Calibri"/>
                <a:sym typeface="Calibri"/>
              </a:defRPr>
            </a:lvl8pPr>
            <a:lvl9pPr indent="0" lvl="8" marL="0" marR="0" rtl="0" algn="r">
              <a:spcBef>
                <a:spcPts val="0"/>
              </a:spcBef>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83" name="Shape 83"/>
        <p:cNvGrpSpPr/>
        <p:nvPr/>
      </p:nvGrpSpPr>
      <p:grpSpPr>
        <a:xfrm>
          <a:off x="0" y="0"/>
          <a:ext cx="0" cy="0"/>
          <a:chOff x="0" y="0"/>
          <a:chExt cx="0" cy="0"/>
        </a:xfrm>
      </p:grpSpPr>
      <p:sp>
        <p:nvSpPr>
          <p:cNvPr id="84" name="Google Shape;84;p1"/>
          <p:cNvSpPr txBox="1"/>
          <p:nvPr/>
        </p:nvSpPr>
        <p:spPr>
          <a:xfrm>
            <a:off x="25000441" y="26930722"/>
            <a:ext cx="14161500" cy="2371800"/>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lang="en-US" sz="3000">
                <a:solidFill>
                  <a:schemeClr val="dk1"/>
                </a:solidFill>
              </a:rPr>
              <a:t>Dr. David Willy has stepped in as our advisor and provided a great deal of diction to the team.</a:t>
            </a:r>
            <a:endParaRPr sz="3000">
              <a:solidFill>
                <a:schemeClr val="dk1"/>
              </a:solidFill>
              <a:latin typeface="Arial"/>
              <a:ea typeface="Arial"/>
              <a:cs typeface="Arial"/>
              <a:sym typeface="Arial"/>
            </a:endParaRPr>
          </a:p>
        </p:txBody>
      </p:sp>
      <p:sp>
        <p:nvSpPr>
          <p:cNvPr id="85" name="Google Shape;85;p1"/>
          <p:cNvSpPr/>
          <p:nvPr/>
        </p:nvSpPr>
        <p:spPr>
          <a:xfrm>
            <a:off x="0" y="105275"/>
            <a:ext cx="40233600" cy="6181200"/>
          </a:xfrm>
          <a:prstGeom prst="rect">
            <a:avLst/>
          </a:prstGeom>
          <a:solidFill>
            <a:srgbClr val="0835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739" u="none" cap="none" strike="noStrike">
              <a:solidFill>
                <a:schemeClr val="lt1"/>
              </a:solidFill>
              <a:latin typeface="Calibri"/>
              <a:ea typeface="Calibri"/>
              <a:cs typeface="Calibri"/>
              <a:sym typeface="Calibri"/>
            </a:endParaRPr>
          </a:p>
        </p:txBody>
      </p:sp>
      <p:sp>
        <p:nvSpPr>
          <p:cNvPr id="86" name="Google Shape;86;p1"/>
          <p:cNvSpPr txBox="1"/>
          <p:nvPr/>
        </p:nvSpPr>
        <p:spPr>
          <a:xfrm>
            <a:off x="6434035" y="1028590"/>
            <a:ext cx="33432600" cy="201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500" u="none" cap="none" strike="noStrike">
                <a:solidFill>
                  <a:schemeClr val="lt1"/>
                </a:solidFill>
                <a:latin typeface="Arial"/>
                <a:ea typeface="Arial"/>
                <a:cs typeface="Arial"/>
                <a:sym typeface="Arial"/>
              </a:rPr>
              <a:t>Human-Powered Vehicle - Propulsion</a:t>
            </a:r>
            <a:endParaRPr/>
          </a:p>
        </p:txBody>
      </p:sp>
      <p:sp>
        <p:nvSpPr>
          <p:cNvPr id="87" name="Google Shape;87;p1"/>
          <p:cNvSpPr txBox="1"/>
          <p:nvPr/>
        </p:nvSpPr>
        <p:spPr>
          <a:xfrm>
            <a:off x="6434035" y="4414705"/>
            <a:ext cx="334326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FBCE20"/>
                </a:solidFill>
                <a:latin typeface="Arial"/>
                <a:ea typeface="Arial"/>
                <a:cs typeface="Arial"/>
                <a:sym typeface="Arial"/>
              </a:rPr>
              <a:t>Mechanical Engineering, Northern Arizona University, Flagstaff, AZ 86011</a:t>
            </a:r>
            <a:endParaRPr sz="5400">
              <a:solidFill>
                <a:srgbClr val="FBCE20"/>
              </a:solidFill>
              <a:latin typeface="Oswald"/>
              <a:ea typeface="Oswald"/>
              <a:cs typeface="Oswald"/>
              <a:sym typeface="Oswald"/>
            </a:endParaRPr>
          </a:p>
        </p:txBody>
      </p:sp>
      <p:sp>
        <p:nvSpPr>
          <p:cNvPr id="88" name="Google Shape;88;p1"/>
          <p:cNvSpPr txBox="1"/>
          <p:nvPr/>
        </p:nvSpPr>
        <p:spPr>
          <a:xfrm>
            <a:off x="6434035" y="3491295"/>
            <a:ext cx="334326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FBCE20"/>
                </a:solidFill>
                <a:latin typeface="Arial"/>
                <a:ea typeface="Arial"/>
                <a:cs typeface="Arial"/>
                <a:sym typeface="Arial"/>
              </a:rPr>
              <a:t>Abdulh Alsabaie, Yen Clutter, Daniel Quezada, Connor Tolman, Yujie Zhang</a:t>
            </a:r>
            <a:endParaRPr/>
          </a:p>
        </p:txBody>
      </p:sp>
      <p:sp>
        <p:nvSpPr>
          <p:cNvPr id="89" name="Google Shape;89;p1"/>
          <p:cNvSpPr txBox="1"/>
          <p:nvPr/>
        </p:nvSpPr>
        <p:spPr>
          <a:xfrm>
            <a:off x="857013" y="8441425"/>
            <a:ext cx="9157200" cy="8691600"/>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just">
              <a:lnSpc>
                <a:spcPct val="115000"/>
              </a:lnSpc>
              <a:spcBef>
                <a:spcPts val="0"/>
              </a:spcBef>
              <a:spcAft>
                <a:spcPts val="0"/>
              </a:spcAft>
              <a:buNone/>
            </a:pPr>
            <a:r>
              <a:rPr lang="en-US" sz="3000">
                <a:solidFill>
                  <a:schemeClr val="dk1"/>
                </a:solidFill>
              </a:rPr>
              <a:t>Human-powered vehicles (HPV) are a means of providing efficient transportation on l</a:t>
            </a:r>
            <a:r>
              <a:rPr lang="en-US" sz="3000">
                <a:solidFill>
                  <a:schemeClr val="dk1"/>
                </a:solidFill>
              </a:rPr>
              <a:t>and</a:t>
            </a:r>
            <a:r>
              <a:rPr lang="en-US" sz="3000">
                <a:solidFill>
                  <a:schemeClr val="dk1"/>
                </a:solidFill>
              </a:rPr>
              <a:t>, often using drive trains similar to bicycles. Our goal is to create non-traditional propulsion system for existing human-powered vehicles. As seen in figures 1 &amp; 2, this system will be comprised of a clutch and flywheel assembly. With this, the vehicle will have the </a:t>
            </a:r>
            <a:r>
              <a:rPr lang="en-US" sz="3000">
                <a:solidFill>
                  <a:schemeClr val="dk1"/>
                </a:solidFill>
              </a:rPr>
              <a:t>capability</a:t>
            </a:r>
            <a:r>
              <a:rPr lang="en-US" sz="3000">
                <a:solidFill>
                  <a:schemeClr val="dk1"/>
                </a:solidFill>
              </a:rPr>
              <a:t> to use regenerative braking, and retain kinetic </a:t>
            </a:r>
            <a:r>
              <a:rPr lang="en-US" sz="3000">
                <a:solidFill>
                  <a:schemeClr val="dk1"/>
                </a:solidFill>
              </a:rPr>
              <a:t>energy</a:t>
            </a:r>
            <a:r>
              <a:rPr lang="en-US" sz="3000">
                <a:solidFill>
                  <a:schemeClr val="dk1"/>
                </a:solidFill>
              </a:rPr>
              <a:t> for later use. Using finite element analysis (FEA) the team was able to determine safe loading boundaries of the components of the vehicle according to the input forces of the system. After testing the improved HPV the team determined that the propulsion system has met the engineering requirements set forth, and is a viable option for future HPVC teams. </a:t>
            </a:r>
            <a:endParaRPr sz="3000">
              <a:solidFill>
                <a:schemeClr val="dk1"/>
              </a:solidFill>
              <a:latin typeface="Arial"/>
              <a:ea typeface="Arial"/>
              <a:cs typeface="Arial"/>
              <a:sym typeface="Arial"/>
            </a:endParaRPr>
          </a:p>
        </p:txBody>
      </p:sp>
      <p:sp>
        <p:nvSpPr>
          <p:cNvPr id="90" name="Google Shape;90;p1"/>
          <p:cNvSpPr txBox="1"/>
          <p:nvPr/>
        </p:nvSpPr>
        <p:spPr>
          <a:xfrm>
            <a:off x="779251" y="7460548"/>
            <a:ext cx="9033300" cy="9282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Abstract</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pic>
        <p:nvPicPr>
          <p:cNvPr id="91" name="Google Shape;91;p1"/>
          <p:cNvPicPr preferRelativeResize="0"/>
          <p:nvPr/>
        </p:nvPicPr>
        <p:blipFill rotWithShape="1">
          <a:blip r:embed="rId3">
            <a:alphaModFix/>
          </a:blip>
          <a:srcRect b="0" l="0" r="0" t="0"/>
          <a:stretch/>
        </p:blipFill>
        <p:spPr>
          <a:xfrm>
            <a:off x="779239" y="1028604"/>
            <a:ext cx="4538486" cy="4325744"/>
          </a:xfrm>
          <a:prstGeom prst="rect">
            <a:avLst/>
          </a:prstGeom>
          <a:noFill/>
          <a:ln>
            <a:noFill/>
          </a:ln>
        </p:spPr>
      </p:pic>
      <p:sp>
        <p:nvSpPr>
          <p:cNvPr id="92" name="Google Shape;92;p1"/>
          <p:cNvSpPr txBox="1"/>
          <p:nvPr/>
        </p:nvSpPr>
        <p:spPr>
          <a:xfrm>
            <a:off x="10489088" y="7407741"/>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rPr>
              <a:t>Final Model</a:t>
            </a:r>
            <a:endParaRPr sz="1532">
              <a:solidFill>
                <a:srgbClr val="003366"/>
              </a:solidFill>
              <a:latin typeface="Oswald"/>
              <a:ea typeface="Oswald"/>
              <a:cs typeface="Oswald"/>
              <a:sym typeface="Oswald"/>
            </a:endParaRPr>
          </a:p>
        </p:txBody>
      </p:sp>
      <p:sp>
        <p:nvSpPr>
          <p:cNvPr id="93" name="Google Shape;93;p1"/>
          <p:cNvSpPr txBox="1"/>
          <p:nvPr/>
        </p:nvSpPr>
        <p:spPr>
          <a:xfrm>
            <a:off x="19370561" y="8698720"/>
            <a:ext cx="20083800" cy="58725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t/>
            </a:r>
            <a:endParaRPr sz="2200">
              <a:solidFill>
                <a:schemeClr val="dk1"/>
              </a:solidFill>
              <a:latin typeface="Arial"/>
              <a:ea typeface="Arial"/>
              <a:cs typeface="Arial"/>
              <a:sym typeface="Arial"/>
            </a:endParaRPr>
          </a:p>
        </p:txBody>
      </p:sp>
      <p:sp>
        <p:nvSpPr>
          <p:cNvPr id="94" name="Google Shape;94;p1"/>
          <p:cNvSpPr txBox="1"/>
          <p:nvPr/>
        </p:nvSpPr>
        <p:spPr>
          <a:xfrm>
            <a:off x="21491969" y="8698719"/>
            <a:ext cx="17254200" cy="36693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t/>
            </a:r>
            <a:endParaRPr sz="2200">
              <a:solidFill>
                <a:schemeClr val="dk1"/>
              </a:solidFill>
              <a:latin typeface="Arial"/>
              <a:ea typeface="Arial"/>
              <a:cs typeface="Arial"/>
              <a:sym typeface="Arial"/>
            </a:endParaRPr>
          </a:p>
        </p:txBody>
      </p:sp>
      <p:sp>
        <p:nvSpPr>
          <p:cNvPr id="95" name="Google Shape;95;p1"/>
          <p:cNvSpPr/>
          <p:nvPr/>
        </p:nvSpPr>
        <p:spPr>
          <a:xfrm>
            <a:off x="10489113" y="8449697"/>
            <a:ext cx="14036400" cy="618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739">
                <a:solidFill>
                  <a:schemeClr val="lt1"/>
                </a:solidFill>
                <a:latin typeface="Calibri"/>
                <a:ea typeface="Calibri"/>
                <a:cs typeface="Calibri"/>
                <a:sym typeface="Calibri"/>
              </a:rPr>
              <a:t>CAD </a:t>
            </a:r>
            <a:endParaRPr sz="6739">
              <a:solidFill>
                <a:schemeClr val="lt1"/>
              </a:solidFill>
              <a:latin typeface="Calibri"/>
              <a:ea typeface="Calibri"/>
              <a:cs typeface="Calibri"/>
              <a:sym typeface="Calibri"/>
            </a:endParaRPr>
          </a:p>
        </p:txBody>
      </p:sp>
      <p:sp>
        <p:nvSpPr>
          <p:cNvPr id="96" name="Google Shape;96;p1"/>
          <p:cNvSpPr txBox="1"/>
          <p:nvPr/>
        </p:nvSpPr>
        <p:spPr>
          <a:xfrm>
            <a:off x="25012364" y="7407748"/>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Conclusion</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7" name="Google Shape;97;p1"/>
          <p:cNvSpPr txBox="1"/>
          <p:nvPr/>
        </p:nvSpPr>
        <p:spPr>
          <a:xfrm>
            <a:off x="25078189" y="22642297"/>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References</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8" name="Google Shape;98;p1"/>
          <p:cNvSpPr txBox="1"/>
          <p:nvPr/>
        </p:nvSpPr>
        <p:spPr>
          <a:xfrm>
            <a:off x="25144175" y="23624512"/>
            <a:ext cx="14161500" cy="2016300"/>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lang="en-US" sz="2500">
                <a:solidFill>
                  <a:schemeClr val="dk1"/>
                </a:solidFill>
              </a:rPr>
              <a:t>[1] R. G. Budynas, J. K. Nisbett, K. Tangchaichit, and J. E. Shigley, </a:t>
            </a:r>
            <a:r>
              <a:rPr i="1" lang="en-US" sz="2500">
                <a:solidFill>
                  <a:schemeClr val="dk1"/>
                </a:solidFill>
              </a:rPr>
              <a:t>Shigley's Mechanical</a:t>
            </a:r>
            <a:endParaRPr i="1" sz="2500">
              <a:solidFill>
                <a:schemeClr val="dk1"/>
              </a:solidFill>
            </a:endParaRPr>
          </a:p>
          <a:p>
            <a:pPr indent="457200" lvl="0" marL="0" marR="0" rtl="0" algn="l">
              <a:lnSpc>
                <a:spcPct val="115000"/>
              </a:lnSpc>
              <a:spcBef>
                <a:spcPts val="0"/>
              </a:spcBef>
              <a:spcAft>
                <a:spcPts val="0"/>
              </a:spcAft>
              <a:buNone/>
            </a:pPr>
            <a:r>
              <a:rPr i="1" lang="en-US" sz="2500">
                <a:solidFill>
                  <a:schemeClr val="dk1"/>
                </a:solidFill>
              </a:rPr>
              <a:t>Engineering Design</a:t>
            </a:r>
            <a:r>
              <a:rPr lang="en-US" sz="2500">
                <a:solidFill>
                  <a:schemeClr val="dk1"/>
                </a:solidFill>
              </a:rPr>
              <a:t>. New York, NY: McGraw-Hill, 2019.</a:t>
            </a:r>
            <a:endParaRPr sz="2500">
              <a:solidFill>
                <a:schemeClr val="dk1"/>
              </a:solidFill>
            </a:endParaRPr>
          </a:p>
          <a:p>
            <a:pPr indent="0" lvl="0" marL="0" marR="0" rtl="0" algn="l">
              <a:lnSpc>
                <a:spcPct val="115000"/>
              </a:lnSpc>
              <a:spcBef>
                <a:spcPts val="0"/>
              </a:spcBef>
              <a:spcAft>
                <a:spcPts val="0"/>
              </a:spcAft>
              <a:buNone/>
            </a:pPr>
            <a:r>
              <a:t/>
            </a:r>
            <a:endParaRPr sz="2200">
              <a:solidFill>
                <a:schemeClr val="dk1"/>
              </a:solidFill>
            </a:endParaRPr>
          </a:p>
          <a:p>
            <a:pPr indent="0" lvl="0" marL="0" marR="0" rtl="0" algn="l">
              <a:lnSpc>
                <a:spcPct val="115000"/>
              </a:lnSpc>
              <a:spcBef>
                <a:spcPts val="0"/>
              </a:spcBef>
              <a:spcAft>
                <a:spcPts val="0"/>
              </a:spcAft>
              <a:buNone/>
            </a:pPr>
            <a:r>
              <a:t/>
            </a:r>
            <a:endParaRPr sz="2200">
              <a:solidFill>
                <a:schemeClr val="dk1"/>
              </a:solidFill>
            </a:endParaRPr>
          </a:p>
        </p:txBody>
      </p:sp>
      <p:sp>
        <p:nvSpPr>
          <p:cNvPr id="99" name="Google Shape;99;p1"/>
          <p:cNvSpPr txBox="1"/>
          <p:nvPr/>
        </p:nvSpPr>
        <p:spPr>
          <a:xfrm>
            <a:off x="25000341" y="25896919"/>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Acknowledgements</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100" name="Google Shape;100;p1"/>
          <p:cNvSpPr txBox="1"/>
          <p:nvPr/>
        </p:nvSpPr>
        <p:spPr>
          <a:xfrm>
            <a:off x="779238" y="18306050"/>
            <a:ext cx="9157200" cy="10996800"/>
          </a:xfrm>
          <a:prstGeom prst="rect">
            <a:avLst/>
          </a:prstGeom>
          <a:solidFill>
            <a:schemeClr val="lt1"/>
          </a:solidFill>
          <a:ln>
            <a:noFill/>
          </a:ln>
        </p:spPr>
        <p:txBody>
          <a:bodyPr anchorCtr="0" anchor="t" bIns="83800" lIns="83800" spcFirstLastPara="1" rIns="83800" wrap="square" tIns="83800">
            <a:noAutofit/>
          </a:bodyPr>
          <a:lstStyle/>
          <a:p>
            <a:pPr indent="0" lvl="0" marL="0" rtl="0" algn="just">
              <a:lnSpc>
                <a:spcPct val="115000"/>
              </a:lnSpc>
              <a:spcBef>
                <a:spcPts val="0"/>
              </a:spcBef>
              <a:spcAft>
                <a:spcPts val="0"/>
              </a:spcAft>
              <a:buNone/>
            </a:pPr>
            <a:r>
              <a:rPr b="1" lang="en-US" sz="3200">
                <a:solidFill>
                  <a:schemeClr val="dk1"/>
                </a:solidFill>
              </a:rPr>
              <a:t>Customer Requirements:</a:t>
            </a:r>
            <a:endParaRPr b="1" sz="3200">
              <a:solidFill>
                <a:schemeClr val="dk1"/>
              </a:solidFill>
            </a:endParaRPr>
          </a:p>
          <a:p>
            <a:pPr indent="0" lvl="0" marL="0" marR="0" rtl="0" algn="just">
              <a:lnSpc>
                <a:spcPct val="115000"/>
              </a:lnSpc>
              <a:spcBef>
                <a:spcPts val="0"/>
              </a:spcBef>
              <a:spcAft>
                <a:spcPts val="0"/>
              </a:spcAft>
              <a:buClr>
                <a:srgbClr val="000000"/>
              </a:buClr>
              <a:buFont typeface="Arial"/>
              <a:buNone/>
            </a:pPr>
            <a:r>
              <a:rPr lang="en-US" sz="2900">
                <a:solidFill>
                  <a:schemeClr val="dk1"/>
                </a:solidFill>
              </a:rPr>
              <a:t>1 - Safe to Operate</a:t>
            </a:r>
            <a:endParaRPr sz="2900">
              <a:solidFill>
                <a:schemeClr val="dk1"/>
              </a:solidFill>
            </a:endParaRPr>
          </a:p>
          <a:p>
            <a:pPr indent="0" lvl="0" marL="0" marR="0" rtl="0" algn="just">
              <a:lnSpc>
                <a:spcPct val="115000"/>
              </a:lnSpc>
              <a:spcBef>
                <a:spcPts val="0"/>
              </a:spcBef>
              <a:spcAft>
                <a:spcPts val="0"/>
              </a:spcAft>
              <a:buClr>
                <a:srgbClr val="000000"/>
              </a:buClr>
              <a:buFont typeface="Arial"/>
              <a:buNone/>
            </a:pPr>
            <a:r>
              <a:rPr lang="en-US" sz="2900">
                <a:solidFill>
                  <a:schemeClr val="dk1"/>
                </a:solidFill>
              </a:rPr>
              <a:t>2 - Achieve Max Usable Energy Storage</a:t>
            </a:r>
            <a:endParaRPr sz="2900">
              <a:solidFill>
                <a:schemeClr val="dk1"/>
              </a:solidFill>
            </a:endParaRPr>
          </a:p>
          <a:p>
            <a:pPr indent="0" lvl="0" marL="0" marR="0" rtl="0" algn="just">
              <a:lnSpc>
                <a:spcPct val="115000"/>
              </a:lnSpc>
              <a:spcBef>
                <a:spcPts val="0"/>
              </a:spcBef>
              <a:spcAft>
                <a:spcPts val="0"/>
              </a:spcAft>
              <a:buClr>
                <a:srgbClr val="000000"/>
              </a:buClr>
              <a:buFont typeface="Arial"/>
              <a:buNone/>
            </a:pPr>
            <a:r>
              <a:rPr lang="en-US" sz="2900">
                <a:solidFill>
                  <a:schemeClr val="dk1"/>
                </a:solidFill>
              </a:rPr>
              <a:t>3 - Display Bike Speed</a:t>
            </a:r>
            <a:endParaRPr sz="2900">
              <a:solidFill>
                <a:schemeClr val="dk1"/>
              </a:solidFill>
            </a:endParaRPr>
          </a:p>
          <a:p>
            <a:pPr indent="0" lvl="0" marL="0" marR="0" rtl="0" algn="just">
              <a:lnSpc>
                <a:spcPct val="115000"/>
              </a:lnSpc>
              <a:spcBef>
                <a:spcPts val="0"/>
              </a:spcBef>
              <a:spcAft>
                <a:spcPts val="0"/>
              </a:spcAft>
              <a:buClr>
                <a:srgbClr val="000000"/>
              </a:buClr>
              <a:buFont typeface="Arial"/>
              <a:buNone/>
            </a:pPr>
            <a:r>
              <a:rPr lang="en-US" sz="2900">
                <a:solidFill>
                  <a:schemeClr val="dk1"/>
                </a:solidFill>
              </a:rPr>
              <a:t>4 - Display Efficiency</a:t>
            </a:r>
            <a:endParaRPr sz="2900">
              <a:solidFill>
                <a:schemeClr val="dk1"/>
              </a:solidFill>
            </a:endParaRPr>
          </a:p>
          <a:p>
            <a:pPr indent="0" lvl="0" marL="0" marR="0" rtl="0" algn="just">
              <a:lnSpc>
                <a:spcPct val="115000"/>
              </a:lnSpc>
              <a:spcBef>
                <a:spcPts val="0"/>
              </a:spcBef>
              <a:spcAft>
                <a:spcPts val="0"/>
              </a:spcAft>
              <a:buClr>
                <a:srgbClr val="000000"/>
              </a:buClr>
              <a:buFont typeface="Arial"/>
              <a:buNone/>
            </a:pPr>
            <a:r>
              <a:rPr lang="en-US" sz="2900">
                <a:solidFill>
                  <a:schemeClr val="dk1"/>
                </a:solidFill>
              </a:rPr>
              <a:t>5 - Low Budget</a:t>
            </a:r>
            <a:endParaRPr sz="2900">
              <a:solidFill>
                <a:schemeClr val="dk1"/>
              </a:solidFill>
            </a:endParaRPr>
          </a:p>
          <a:p>
            <a:pPr indent="0" lvl="0" marL="0" marR="0" rtl="0" algn="just">
              <a:lnSpc>
                <a:spcPct val="115000"/>
              </a:lnSpc>
              <a:spcBef>
                <a:spcPts val="0"/>
              </a:spcBef>
              <a:spcAft>
                <a:spcPts val="0"/>
              </a:spcAft>
              <a:buClr>
                <a:srgbClr val="000000"/>
              </a:buClr>
              <a:buFont typeface="Arial"/>
              <a:buNone/>
            </a:pPr>
            <a:r>
              <a:t/>
            </a:r>
            <a:endParaRPr sz="3000">
              <a:solidFill>
                <a:schemeClr val="dk1"/>
              </a:solidFill>
            </a:endParaRPr>
          </a:p>
          <a:p>
            <a:pPr indent="0" lvl="0" marL="0" rtl="0" algn="just">
              <a:lnSpc>
                <a:spcPct val="115000"/>
              </a:lnSpc>
              <a:spcBef>
                <a:spcPts val="0"/>
              </a:spcBef>
              <a:spcAft>
                <a:spcPts val="0"/>
              </a:spcAft>
              <a:buClr>
                <a:schemeClr val="dk1"/>
              </a:buClr>
              <a:buFont typeface="Arial"/>
              <a:buNone/>
            </a:pPr>
            <a:r>
              <a:rPr b="1" lang="en-US" sz="3200">
                <a:solidFill>
                  <a:schemeClr val="dk1"/>
                </a:solidFill>
              </a:rPr>
              <a:t>Engineering Requirements:           Our Target:</a:t>
            </a:r>
            <a:endParaRPr b="1" sz="3200">
              <a:solidFill>
                <a:schemeClr val="dk1"/>
              </a:solidFill>
            </a:endParaRPr>
          </a:p>
          <a:p>
            <a:pPr indent="0" lvl="0" marL="0" rtl="0" algn="just">
              <a:lnSpc>
                <a:spcPct val="115000"/>
              </a:lnSpc>
              <a:spcBef>
                <a:spcPts val="0"/>
              </a:spcBef>
              <a:spcAft>
                <a:spcPts val="0"/>
              </a:spcAft>
              <a:buClr>
                <a:schemeClr val="dk1"/>
              </a:buClr>
              <a:buFont typeface="Arial"/>
              <a:buNone/>
            </a:pPr>
            <a:r>
              <a:rPr lang="en-US" sz="2900">
                <a:solidFill>
                  <a:schemeClr val="dk1"/>
                </a:solidFill>
              </a:rPr>
              <a:t>1 - Regenerative Braking Efficiency          15% efficient </a:t>
            </a:r>
            <a:endParaRPr sz="2900">
              <a:solidFill>
                <a:schemeClr val="dk1"/>
              </a:solidFill>
            </a:endParaRPr>
          </a:p>
          <a:p>
            <a:pPr indent="0" lvl="0" marL="0" rtl="0" algn="just">
              <a:lnSpc>
                <a:spcPct val="115000"/>
              </a:lnSpc>
              <a:spcBef>
                <a:spcPts val="0"/>
              </a:spcBef>
              <a:spcAft>
                <a:spcPts val="0"/>
              </a:spcAft>
              <a:buClr>
                <a:schemeClr val="dk1"/>
              </a:buClr>
              <a:buFont typeface="Arial"/>
              <a:buNone/>
            </a:pPr>
            <a:r>
              <a:rPr lang="en-US" sz="2900">
                <a:solidFill>
                  <a:schemeClr val="dk1"/>
                </a:solidFill>
              </a:rPr>
              <a:t>2 - Optimal Energy Storage                       600 J</a:t>
            </a:r>
            <a:endParaRPr sz="2900">
              <a:solidFill>
                <a:schemeClr val="dk1"/>
              </a:solidFill>
            </a:endParaRPr>
          </a:p>
          <a:p>
            <a:pPr indent="0" lvl="0" marL="0" rtl="0" algn="just">
              <a:lnSpc>
                <a:spcPct val="115000"/>
              </a:lnSpc>
              <a:spcBef>
                <a:spcPts val="0"/>
              </a:spcBef>
              <a:spcAft>
                <a:spcPts val="0"/>
              </a:spcAft>
              <a:buClr>
                <a:schemeClr val="dk1"/>
              </a:buClr>
              <a:buFont typeface="Arial"/>
              <a:buNone/>
            </a:pPr>
            <a:r>
              <a:rPr lang="en-US" sz="2900">
                <a:solidFill>
                  <a:schemeClr val="dk1"/>
                </a:solidFill>
              </a:rPr>
              <a:t>3 - Max Speed                                           20 mph</a:t>
            </a:r>
            <a:endParaRPr sz="2900">
              <a:solidFill>
                <a:schemeClr val="dk1"/>
              </a:solidFill>
            </a:endParaRPr>
          </a:p>
          <a:p>
            <a:pPr indent="0" lvl="0" marL="0" rtl="0" algn="just">
              <a:lnSpc>
                <a:spcPct val="115000"/>
              </a:lnSpc>
              <a:spcBef>
                <a:spcPts val="0"/>
              </a:spcBef>
              <a:spcAft>
                <a:spcPts val="0"/>
              </a:spcAft>
              <a:buClr>
                <a:schemeClr val="dk1"/>
              </a:buClr>
              <a:buFont typeface="Arial"/>
              <a:buNone/>
            </a:pPr>
            <a:r>
              <a:rPr lang="en-US" sz="2900">
                <a:solidFill>
                  <a:schemeClr val="dk1"/>
                </a:solidFill>
              </a:rPr>
              <a:t>4 - Budget Limit                                         $1500</a:t>
            </a:r>
            <a:endParaRPr sz="2900">
              <a:solidFill>
                <a:schemeClr val="dk1"/>
              </a:solidFill>
            </a:endParaRPr>
          </a:p>
          <a:p>
            <a:pPr indent="0" lvl="0" marL="0" rtl="0" algn="just">
              <a:lnSpc>
                <a:spcPct val="115000"/>
              </a:lnSpc>
              <a:spcBef>
                <a:spcPts val="0"/>
              </a:spcBef>
              <a:spcAft>
                <a:spcPts val="0"/>
              </a:spcAft>
              <a:buClr>
                <a:schemeClr val="dk1"/>
              </a:buClr>
              <a:buFont typeface="Arial"/>
              <a:buNone/>
            </a:pPr>
            <a:r>
              <a:rPr lang="en-US" sz="2900">
                <a:solidFill>
                  <a:schemeClr val="dk1"/>
                </a:solidFill>
              </a:rPr>
              <a:t>5 - Develop Threshold of Usable Energy   200 J</a:t>
            </a:r>
            <a:endParaRPr sz="2900">
              <a:solidFill>
                <a:schemeClr val="dk1"/>
              </a:solidFill>
            </a:endParaRPr>
          </a:p>
          <a:p>
            <a:pPr indent="0" lvl="0" marL="0" marR="0" rtl="0" algn="just">
              <a:lnSpc>
                <a:spcPct val="115000"/>
              </a:lnSpc>
              <a:spcBef>
                <a:spcPts val="0"/>
              </a:spcBef>
              <a:spcAft>
                <a:spcPts val="0"/>
              </a:spcAft>
              <a:buNone/>
            </a:pPr>
            <a:r>
              <a:t/>
            </a:r>
            <a:endParaRPr sz="2900">
              <a:solidFill>
                <a:schemeClr val="dk1"/>
              </a:solidFill>
            </a:endParaRPr>
          </a:p>
          <a:p>
            <a:pPr indent="0" lvl="0" marL="0" marR="0" rtl="0" algn="just">
              <a:lnSpc>
                <a:spcPct val="115000"/>
              </a:lnSpc>
              <a:spcBef>
                <a:spcPts val="0"/>
              </a:spcBef>
              <a:spcAft>
                <a:spcPts val="0"/>
              </a:spcAft>
              <a:buNone/>
            </a:pPr>
            <a:r>
              <a:rPr lang="en-US" sz="2900">
                <a:solidFill>
                  <a:schemeClr val="dk1"/>
                </a:solidFill>
              </a:rPr>
              <a:t>In addition to propulsion system requirements we were tasked with designing a system to capture and display HPV metrics such as speed, flywheel energy storage, and flywheel efficiency. We decided to use an Arduino Mega board, a hall effect sensor, powerful N52 magnets, a 5V battery, and a small LCD display for this system.</a:t>
            </a:r>
            <a:r>
              <a:rPr lang="en-US" sz="3000">
                <a:solidFill>
                  <a:schemeClr val="dk1"/>
                </a:solidFill>
              </a:rPr>
              <a:t> </a:t>
            </a:r>
            <a:endParaRPr sz="3000">
              <a:solidFill>
                <a:schemeClr val="dk1"/>
              </a:solidFill>
            </a:endParaRPr>
          </a:p>
          <a:p>
            <a:pPr indent="0" lvl="0" marL="0" marR="0" rtl="0" algn="just">
              <a:lnSpc>
                <a:spcPct val="115000"/>
              </a:lnSpc>
              <a:spcBef>
                <a:spcPts val="0"/>
              </a:spcBef>
              <a:spcAft>
                <a:spcPts val="0"/>
              </a:spcAft>
              <a:buNone/>
            </a:pPr>
            <a:r>
              <a:t/>
            </a:r>
            <a:endParaRPr sz="3000">
              <a:solidFill>
                <a:schemeClr val="dk1"/>
              </a:solidFill>
            </a:endParaRPr>
          </a:p>
        </p:txBody>
      </p:sp>
      <p:sp>
        <p:nvSpPr>
          <p:cNvPr id="101" name="Google Shape;101;p1"/>
          <p:cNvSpPr txBox="1"/>
          <p:nvPr/>
        </p:nvSpPr>
        <p:spPr>
          <a:xfrm>
            <a:off x="779238" y="17238400"/>
            <a:ext cx="7290900" cy="9234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Requirements</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102" name="Google Shape;102;p1"/>
          <p:cNvSpPr txBox="1"/>
          <p:nvPr/>
        </p:nvSpPr>
        <p:spPr>
          <a:xfrm>
            <a:off x="152400" y="152400"/>
            <a:ext cx="3000000" cy="130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5000">
                <a:solidFill>
                  <a:srgbClr val="003366"/>
                </a:solidFill>
              </a:rPr>
              <a:t>Methods</a:t>
            </a:r>
            <a:endParaRPr b="1" sz="5000">
              <a:solidFill>
                <a:srgbClr val="003366"/>
              </a:solidFill>
            </a:endParaRPr>
          </a:p>
          <a:p>
            <a:pPr indent="0" lvl="0" marL="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103" name="Google Shape;103;p1"/>
          <p:cNvSpPr txBox="1"/>
          <p:nvPr/>
        </p:nvSpPr>
        <p:spPr>
          <a:xfrm>
            <a:off x="10489088" y="14894391"/>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rPr>
              <a:t>FEA </a:t>
            </a:r>
            <a:r>
              <a:rPr b="1" lang="en-US" sz="5000">
                <a:solidFill>
                  <a:srgbClr val="003366"/>
                </a:solidFill>
              </a:rPr>
              <a:t>Analysis/Results</a:t>
            </a:r>
            <a:endParaRPr sz="1532">
              <a:solidFill>
                <a:srgbClr val="003366"/>
              </a:solidFill>
              <a:latin typeface="Oswald"/>
              <a:ea typeface="Oswald"/>
              <a:cs typeface="Oswald"/>
              <a:sym typeface="Oswald"/>
            </a:endParaRPr>
          </a:p>
        </p:txBody>
      </p:sp>
      <p:sp>
        <p:nvSpPr>
          <p:cNvPr id="104" name="Google Shape;104;p1"/>
          <p:cNvSpPr txBox="1"/>
          <p:nvPr/>
        </p:nvSpPr>
        <p:spPr>
          <a:xfrm>
            <a:off x="10426575" y="15916052"/>
            <a:ext cx="14161500" cy="13386600"/>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t/>
            </a:r>
            <a:endParaRPr sz="2200">
              <a:solidFill>
                <a:schemeClr val="dk1"/>
              </a:solidFill>
              <a:latin typeface="Arial"/>
              <a:ea typeface="Arial"/>
              <a:cs typeface="Arial"/>
              <a:sym typeface="Arial"/>
            </a:endParaRPr>
          </a:p>
        </p:txBody>
      </p:sp>
      <p:sp>
        <p:nvSpPr>
          <p:cNvPr id="105" name="Google Shape;105;p1"/>
          <p:cNvSpPr txBox="1"/>
          <p:nvPr/>
        </p:nvSpPr>
        <p:spPr>
          <a:xfrm>
            <a:off x="25000464" y="16099234"/>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rPr>
              <a:t>Testing</a:t>
            </a:r>
            <a:endParaRPr sz="1532">
              <a:solidFill>
                <a:srgbClr val="003366"/>
              </a:solidFill>
              <a:latin typeface="Oswald"/>
              <a:ea typeface="Oswald"/>
              <a:cs typeface="Oswald"/>
              <a:sym typeface="Oswald"/>
            </a:endParaRPr>
          </a:p>
        </p:txBody>
      </p:sp>
      <p:sp>
        <p:nvSpPr>
          <p:cNvPr id="106" name="Google Shape;106;p1"/>
          <p:cNvSpPr txBox="1"/>
          <p:nvPr/>
        </p:nvSpPr>
        <p:spPr>
          <a:xfrm>
            <a:off x="25000475" y="17006575"/>
            <a:ext cx="14161500" cy="5635800"/>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t/>
            </a:r>
            <a:endParaRPr sz="2200">
              <a:solidFill>
                <a:schemeClr val="dk1"/>
              </a:solidFill>
            </a:endParaRPr>
          </a:p>
          <a:p>
            <a:pPr indent="0" lvl="0" marL="0" marR="0" rtl="0" algn="l">
              <a:lnSpc>
                <a:spcPct val="115000"/>
              </a:lnSpc>
              <a:spcBef>
                <a:spcPts val="0"/>
              </a:spcBef>
              <a:spcAft>
                <a:spcPts val="0"/>
              </a:spcAft>
              <a:buNone/>
            </a:pPr>
            <a:r>
              <a:t/>
            </a:r>
            <a:endParaRPr sz="2200">
              <a:solidFill>
                <a:schemeClr val="dk1"/>
              </a:solidFill>
            </a:endParaRPr>
          </a:p>
          <a:p>
            <a:pPr indent="0" lvl="0" marL="0" marR="0" rtl="0" algn="l">
              <a:lnSpc>
                <a:spcPct val="115000"/>
              </a:lnSpc>
              <a:spcBef>
                <a:spcPts val="0"/>
              </a:spcBef>
              <a:spcAft>
                <a:spcPts val="0"/>
              </a:spcAft>
              <a:buNone/>
            </a:pPr>
            <a:r>
              <a:t/>
            </a:r>
            <a:endParaRPr sz="2200">
              <a:solidFill>
                <a:schemeClr val="dk1"/>
              </a:solidFill>
            </a:endParaRPr>
          </a:p>
        </p:txBody>
      </p:sp>
      <p:graphicFrame>
        <p:nvGraphicFramePr>
          <p:cNvPr id="107" name="Google Shape;107;p1"/>
          <p:cNvGraphicFramePr/>
          <p:nvPr/>
        </p:nvGraphicFramePr>
        <p:xfrm>
          <a:off x="25000413" y="17118513"/>
          <a:ext cx="3000000" cy="3000000"/>
        </p:xfrm>
        <a:graphic>
          <a:graphicData uri="http://schemas.openxmlformats.org/drawingml/2006/table">
            <a:tbl>
              <a:tblPr>
                <a:noFill/>
                <a:tableStyleId>{FEA4C8B5-BA88-4ED5-8335-70C3A0468584}</a:tableStyleId>
              </a:tblPr>
              <a:tblGrid>
                <a:gridCol w="2536350"/>
                <a:gridCol w="1991125"/>
                <a:gridCol w="5979525"/>
                <a:gridCol w="2149450"/>
                <a:gridCol w="1505050"/>
              </a:tblGrid>
              <a:tr h="342900">
                <a:tc>
                  <a:txBody>
                    <a:bodyPr/>
                    <a:lstStyle/>
                    <a:p>
                      <a:pPr indent="0" lvl="0" marL="0" rtl="0" algn="ctr">
                        <a:spcBef>
                          <a:spcPts val="0"/>
                        </a:spcBef>
                        <a:spcAft>
                          <a:spcPts val="0"/>
                        </a:spcAft>
                        <a:buNone/>
                      </a:pPr>
                      <a:r>
                        <a:rPr b="1" lang="en-US" sz="2500"/>
                        <a:t>Test</a:t>
                      </a:r>
                      <a:endParaRPr b="1" sz="2500"/>
                    </a:p>
                  </a:txBody>
                  <a:tcPr marT="91425" marB="91425" marR="91425" marL="91425" anchor="ctr"/>
                </a:tc>
                <a:tc>
                  <a:txBody>
                    <a:bodyPr/>
                    <a:lstStyle/>
                    <a:p>
                      <a:pPr indent="0" lvl="0" marL="0" rtl="0" algn="ctr">
                        <a:spcBef>
                          <a:spcPts val="0"/>
                        </a:spcBef>
                        <a:spcAft>
                          <a:spcPts val="0"/>
                        </a:spcAft>
                        <a:buNone/>
                      </a:pPr>
                      <a:r>
                        <a:rPr b="1" lang="en-US" sz="2500"/>
                        <a:t>ER Fulfilled</a:t>
                      </a:r>
                      <a:endParaRPr b="1" sz="2500"/>
                    </a:p>
                  </a:txBody>
                  <a:tcPr marT="91425" marB="91425" marR="91425" marL="91425" anchor="ctr"/>
                </a:tc>
                <a:tc>
                  <a:txBody>
                    <a:bodyPr/>
                    <a:lstStyle/>
                    <a:p>
                      <a:pPr indent="0" lvl="0" marL="0" rtl="0" algn="ctr">
                        <a:spcBef>
                          <a:spcPts val="0"/>
                        </a:spcBef>
                        <a:spcAft>
                          <a:spcPts val="0"/>
                        </a:spcAft>
                        <a:buNone/>
                      </a:pPr>
                      <a:r>
                        <a:rPr b="1" lang="en-US" sz="2500"/>
                        <a:t>Description</a:t>
                      </a:r>
                      <a:endParaRPr b="1" sz="2500"/>
                    </a:p>
                  </a:txBody>
                  <a:tcPr marT="91425" marB="91425" marR="91425" marL="91425" anchor="ctr"/>
                </a:tc>
                <a:tc>
                  <a:txBody>
                    <a:bodyPr/>
                    <a:lstStyle/>
                    <a:p>
                      <a:pPr indent="0" lvl="0" marL="0" rtl="0" algn="ctr">
                        <a:spcBef>
                          <a:spcPts val="0"/>
                        </a:spcBef>
                        <a:spcAft>
                          <a:spcPts val="0"/>
                        </a:spcAft>
                        <a:buNone/>
                      </a:pPr>
                      <a:r>
                        <a:rPr b="1" lang="en-US" sz="2500"/>
                        <a:t>Goal</a:t>
                      </a:r>
                      <a:endParaRPr b="1" sz="2500"/>
                    </a:p>
                  </a:txBody>
                  <a:tcPr marT="91425" marB="91425" marR="91425" marL="91425" anchor="ctr"/>
                </a:tc>
                <a:tc>
                  <a:txBody>
                    <a:bodyPr/>
                    <a:lstStyle/>
                    <a:p>
                      <a:pPr indent="0" lvl="0" marL="0" rtl="0" algn="ctr">
                        <a:spcBef>
                          <a:spcPts val="0"/>
                        </a:spcBef>
                        <a:spcAft>
                          <a:spcPts val="0"/>
                        </a:spcAft>
                        <a:buNone/>
                      </a:pPr>
                      <a:r>
                        <a:rPr b="1" lang="en-US" sz="2500"/>
                        <a:t>Result</a:t>
                      </a:r>
                      <a:endParaRPr b="1" sz="2500"/>
                    </a:p>
                  </a:txBody>
                  <a:tcPr marT="91425" marB="91425" marR="91425" marL="91425" anchor="ctr"/>
                </a:tc>
              </a:tr>
              <a:tr h="1554450">
                <a:tc>
                  <a:txBody>
                    <a:bodyPr/>
                    <a:lstStyle/>
                    <a:p>
                      <a:pPr indent="0" lvl="0" marL="0" rtl="0" algn="ctr">
                        <a:spcBef>
                          <a:spcPts val="0"/>
                        </a:spcBef>
                        <a:spcAft>
                          <a:spcPts val="0"/>
                        </a:spcAft>
                        <a:buNone/>
                      </a:pPr>
                      <a:r>
                        <a:rPr lang="en-US" sz="2500"/>
                        <a:t>Energy Storage Efficiency</a:t>
                      </a:r>
                      <a:endParaRPr sz="2500"/>
                    </a:p>
                  </a:txBody>
                  <a:tcPr marT="91425" marB="91425" marR="91425" marL="91425" anchor="ctr"/>
                </a:tc>
                <a:tc>
                  <a:txBody>
                    <a:bodyPr/>
                    <a:lstStyle/>
                    <a:p>
                      <a:pPr indent="0" lvl="0" marL="0" rtl="0" algn="ctr">
                        <a:spcBef>
                          <a:spcPts val="0"/>
                        </a:spcBef>
                        <a:spcAft>
                          <a:spcPts val="0"/>
                        </a:spcAft>
                        <a:buNone/>
                      </a:pPr>
                      <a:r>
                        <a:rPr lang="en-US" sz="2500"/>
                        <a:t>1,2</a:t>
                      </a:r>
                      <a:endParaRPr sz="2500"/>
                    </a:p>
                  </a:txBody>
                  <a:tcPr marT="91425" marB="91425" marR="91425" marL="91425" anchor="ctr"/>
                </a:tc>
                <a:tc>
                  <a:txBody>
                    <a:bodyPr/>
                    <a:lstStyle/>
                    <a:p>
                      <a:pPr indent="0" lvl="0" marL="0" rtl="0" algn="l">
                        <a:spcBef>
                          <a:spcPts val="0"/>
                        </a:spcBef>
                        <a:spcAft>
                          <a:spcPts val="0"/>
                        </a:spcAft>
                        <a:buNone/>
                      </a:pPr>
                      <a:r>
                        <a:rPr lang="en-US" sz="2500"/>
                        <a:t>Tests the efficiency of the clutch system by gathering energy data from before and after engagement of the clutch.</a:t>
                      </a:r>
                      <a:endParaRPr sz="2500"/>
                    </a:p>
                  </a:txBody>
                  <a:tcPr marT="91425" marB="91425" marR="91425" marL="91425" anchor="ctr"/>
                </a:tc>
                <a:tc>
                  <a:txBody>
                    <a:bodyPr/>
                    <a:lstStyle/>
                    <a:p>
                      <a:pPr indent="0" lvl="0" marL="0" rtl="0" algn="ctr">
                        <a:spcBef>
                          <a:spcPts val="0"/>
                        </a:spcBef>
                        <a:spcAft>
                          <a:spcPts val="0"/>
                        </a:spcAft>
                        <a:buNone/>
                      </a:pPr>
                      <a:r>
                        <a:rPr lang="en-US" sz="2500"/>
                        <a:t>600 J Stored</a:t>
                      </a:r>
                      <a:endParaRPr sz="2500"/>
                    </a:p>
                    <a:p>
                      <a:pPr indent="0" lvl="0" marL="0" rtl="0" algn="ctr">
                        <a:spcBef>
                          <a:spcPts val="0"/>
                        </a:spcBef>
                        <a:spcAft>
                          <a:spcPts val="0"/>
                        </a:spcAft>
                        <a:buNone/>
                      </a:pPr>
                      <a:r>
                        <a:rPr lang="en-US" sz="2500"/>
                        <a:t>15% Efficient</a:t>
                      </a:r>
                      <a:endParaRPr sz="2500"/>
                    </a:p>
                  </a:txBody>
                  <a:tcPr marT="91425" marB="91425" marR="91425" marL="91425" anchor="ctr"/>
                </a:tc>
                <a:tc>
                  <a:txBody>
                    <a:bodyPr/>
                    <a:lstStyle/>
                    <a:p>
                      <a:pPr indent="0" lvl="0" marL="0" rtl="0" algn="ctr">
                        <a:spcBef>
                          <a:spcPts val="0"/>
                        </a:spcBef>
                        <a:spcAft>
                          <a:spcPts val="0"/>
                        </a:spcAft>
                        <a:buNone/>
                      </a:pPr>
                      <a:r>
                        <a:rPr lang="en-US" sz="1900" u="sng"/>
                        <a:t>Calculations</a:t>
                      </a:r>
                      <a:endParaRPr sz="1900" u="sng"/>
                    </a:p>
                    <a:p>
                      <a:pPr indent="0" lvl="0" marL="0" rtl="0" algn="ctr">
                        <a:spcBef>
                          <a:spcPts val="0"/>
                        </a:spcBef>
                        <a:spcAft>
                          <a:spcPts val="0"/>
                        </a:spcAft>
                        <a:buNone/>
                      </a:pPr>
                      <a:r>
                        <a:rPr lang="en-US" sz="2400"/>
                        <a:t>984 J</a:t>
                      </a:r>
                      <a:endParaRPr sz="2400"/>
                    </a:p>
                    <a:p>
                      <a:pPr indent="0" lvl="0" marL="0" rtl="0" algn="ctr">
                        <a:spcBef>
                          <a:spcPts val="0"/>
                        </a:spcBef>
                        <a:spcAft>
                          <a:spcPts val="0"/>
                        </a:spcAft>
                        <a:buNone/>
                      </a:pPr>
                      <a:r>
                        <a:rPr lang="en-US" sz="2400"/>
                        <a:t>17.4%</a:t>
                      </a:r>
                      <a:endParaRPr sz="2400"/>
                    </a:p>
                  </a:txBody>
                  <a:tcPr marT="91425" marB="91425" marR="91425" marL="91425" anchor="ctr"/>
                </a:tc>
              </a:tr>
              <a:tr h="723900">
                <a:tc>
                  <a:txBody>
                    <a:bodyPr/>
                    <a:lstStyle/>
                    <a:p>
                      <a:pPr indent="0" lvl="0" marL="0" rtl="0" algn="ctr">
                        <a:spcBef>
                          <a:spcPts val="0"/>
                        </a:spcBef>
                        <a:spcAft>
                          <a:spcPts val="0"/>
                        </a:spcAft>
                        <a:buNone/>
                      </a:pPr>
                      <a:r>
                        <a:rPr lang="en-US" sz="2500"/>
                        <a:t>Software/Sensor Check</a:t>
                      </a:r>
                      <a:endParaRPr sz="2500"/>
                    </a:p>
                  </a:txBody>
                  <a:tcPr marT="91425" marB="91425" marR="91425" marL="91425" anchor="ctr"/>
                </a:tc>
                <a:tc>
                  <a:txBody>
                    <a:bodyPr/>
                    <a:lstStyle/>
                    <a:p>
                      <a:pPr indent="0" lvl="0" marL="0" rtl="0" algn="ctr">
                        <a:spcBef>
                          <a:spcPts val="0"/>
                        </a:spcBef>
                        <a:spcAft>
                          <a:spcPts val="0"/>
                        </a:spcAft>
                        <a:buNone/>
                      </a:pPr>
                      <a:r>
                        <a:rPr lang="en-US" sz="2500"/>
                        <a:t>3,4,5</a:t>
                      </a:r>
                      <a:endParaRPr sz="2500"/>
                    </a:p>
                  </a:txBody>
                  <a:tcPr marT="91425" marB="91425" marR="91425" marL="91425" anchor="ctr"/>
                </a:tc>
                <a:tc>
                  <a:txBody>
                    <a:bodyPr/>
                    <a:lstStyle/>
                    <a:p>
                      <a:pPr indent="0" lvl="0" marL="0" rtl="0" algn="l">
                        <a:spcBef>
                          <a:spcPts val="0"/>
                        </a:spcBef>
                        <a:spcAft>
                          <a:spcPts val="0"/>
                        </a:spcAft>
                        <a:buNone/>
                      </a:pPr>
                      <a:r>
                        <a:rPr lang="en-US" sz="2500"/>
                        <a:t>Ensures that sensors are working properly and outputting correct data. Checked against data collected with a tachometer.</a:t>
                      </a:r>
                      <a:endParaRPr sz="2500"/>
                    </a:p>
                  </a:txBody>
                  <a:tcPr marT="91425" marB="91425" marR="91425" marL="91425" anchor="ctr"/>
                </a:tc>
                <a:tc>
                  <a:txBody>
                    <a:bodyPr/>
                    <a:lstStyle/>
                    <a:p>
                      <a:pPr indent="0" lvl="0" marL="0" rtl="0" algn="ctr">
                        <a:spcBef>
                          <a:spcPts val="0"/>
                        </a:spcBef>
                        <a:spcAft>
                          <a:spcPts val="0"/>
                        </a:spcAft>
                        <a:buNone/>
                      </a:pPr>
                      <a:r>
                        <a:rPr lang="en-US" sz="2500"/>
                        <a:t>Metrics Displayed Correctly</a:t>
                      </a:r>
                      <a:endParaRPr sz="2500"/>
                    </a:p>
                  </a:txBody>
                  <a:tcPr marT="91425" marB="91425" marR="91425" marL="91425" anchor="ctr"/>
                </a:tc>
                <a:tc>
                  <a:txBody>
                    <a:bodyPr/>
                    <a:lstStyle/>
                    <a:p>
                      <a:pPr indent="0" lvl="0" marL="0" rtl="0" algn="ctr">
                        <a:spcBef>
                          <a:spcPts val="0"/>
                        </a:spcBef>
                        <a:spcAft>
                          <a:spcPts val="0"/>
                        </a:spcAft>
                        <a:buNone/>
                      </a:pPr>
                      <a:r>
                        <a:rPr lang="en-US" sz="2500"/>
                        <a:t>Yes</a:t>
                      </a:r>
                      <a:endParaRPr sz="2500"/>
                    </a:p>
                  </a:txBody>
                  <a:tcPr marT="91425" marB="91425" marR="91425" marL="91425" anchor="ctr"/>
                </a:tc>
              </a:tr>
              <a:tr h="723900">
                <a:tc>
                  <a:txBody>
                    <a:bodyPr/>
                    <a:lstStyle/>
                    <a:p>
                      <a:pPr indent="0" lvl="0" marL="0" rtl="0" algn="ctr">
                        <a:spcBef>
                          <a:spcPts val="0"/>
                        </a:spcBef>
                        <a:spcAft>
                          <a:spcPts val="0"/>
                        </a:spcAft>
                        <a:buNone/>
                      </a:pPr>
                      <a:r>
                        <a:rPr lang="en-US" sz="2500"/>
                        <a:t>Clutch Wear</a:t>
                      </a:r>
                      <a:endParaRPr sz="2500"/>
                    </a:p>
                  </a:txBody>
                  <a:tcPr marT="91425" marB="91425" marR="91425" marL="91425" anchor="ctr"/>
                </a:tc>
                <a:tc>
                  <a:txBody>
                    <a:bodyPr/>
                    <a:lstStyle/>
                    <a:p>
                      <a:pPr indent="0" lvl="0" marL="0" rtl="0" algn="ctr">
                        <a:spcBef>
                          <a:spcPts val="0"/>
                        </a:spcBef>
                        <a:spcAft>
                          <a:spcPts val="0"/>
                        </a:spcAft>
                        <a:buNone/>
                      </a:pPr>
                      <a:r>
                        <a:rPr lang="en-US" sz="2500"/>
                        <a:t>N/A</a:t>
                      </a:r>
                      <a:endParaRPr sz="2500"/>
                    </a:p>
                  </a:txBody>
                  <a:tcPr marT="91425" marB="91425" marR="91425" marL="91425" anchor="ctr"/>
                </a:tc>
                <a:tc>
                  <a:txBody>
                    <a:bodyPr/>
                    <a:lstStyle/>
                    <a:p>
                      <a:pPr indent="0" lvl="0" marL="0" rtl="0" algn="l">
                        <a:spcBef>
                          <a:spcPts val="0"/>
                        </a:spcBef>
                        <a:spcAft>
                          <a:spcPts val="0"/>
                        </a:spcAft>
                        <a:buNone/>
                      </a:pPr>
                      <a:r>
                        <a:rPr lang="en-US" sz="2500"/>
                        <a:t>Checks wear of the clutch plate by measuring it before and after testing. Ensures that the plate won't wear too much.</a:t>
                      </a:r>
                      <a:endParaRPr sz="2500"/>
                    </a:p>
                  </a:txBody>
                  <a:tcPr marT="91425" marB="91425" marR="91425" marL="91425" anchor="ctr"/>
                </a:tc>
                <a:tc>
                  <a:txBody>
                    <a:bodyPr/>
                    <a:lstStyle/>
                    <a:p>
                      <a:pPr indent="0" lvl="0" marL="0" rtl="0" algn="ctr">
                        <a:spcBef>
                          <a:spcPts val="0"/>
                        </a:spcBef>
                        <a:spcAft>
                          <a:spcPts val="0"/>
                        </a:spcAft>
                        <a:buNone/>
                      </a:pPr>
                      <a:r>
                        <a:rPr lang="en-US" sz="2500"/>
                        <a:t>Max wear of 0.01”/hr of engagement</a:t>
                      </a:r>
                      <a:endParaRPr sz="2500"/>
                    </a:p>
                  </a:txBody>
                  <a:tcPr marT="91425" marB="91425" marR="91425" marL="91425" anchor="ctr"/>
                </a:tc>
                <a:tc>
                  <a:txBody>
                    <a:bodyPr/>
                    <a:lstStyle/>
                    <a:p>
                      <a:pPr indent="0" lvl="0" marL="0" rtl="0" algn="ctr">
                        <a:spcBef>
                          <a:spcPts val="0"/>
                        </a:spcBef>
                        <a:spcAft>
                          <a:spcPts val="0"/>
                        </a:spcAft>
                        <a:buNone/>
                      </a:pPr>
                      <a:r>
                        <a:rPr lang="en-US" sz="2400"/>
                        <a:t>&lt; 0.001”</a:t>
                      </a:r>
                      <a:endParaRPr sz="2400"/>
                    </a:p>
                  </a:txBody>
                  <a:tcPr marT="91425" marB="91425" marR="91425" marL="91425" anchor="ctr"/>
                </a:tc>
              </a:tr>
            </a:tbl>
          </a:graphicData>
        </a:graphic>
      </p:graphicFrame>
      <p:pic>
        <p:nvPicPr>
          <p:cNvPr descr="Icon&#10;&#10;Description automatically generated with low confidence" id="108" name="Google Shape;108;p1"/>
          <p:cNvPicPr preferRelativeResize="0"/>
          <p:nvPr/>
        </p:nvPicPr>
        <p:blipFill>
          <a:blip r:embed="rId4">
            <a:alphaModFix/>
          </a:blip>
          <a:stretch>
            <a:fillRect/>
          </a:stretch>
        </p:blipFill>
        <p:spPr>
          <a:xfrm>
            <a:off x="10426588" y="16128188"/>
            <a:ext cx="7728437" cy="3669300"/>
          </a:xfrm>
          <a:prstGeom prst="rect">
            <a:avLst/>
          </a:prstGeom>
          <a:noFill/>
          <a:ln>
            <a:noFill/>
          </a:ln>
        </p:spPr>
      </p:pic>
      <p:sp>
        <p:nvSpPr>
          <p:cNvPr id="109" name="Google Shape;109;p1"/>
          <p:cNvSpPr txBox="1"/>
          <p:nvPr/>
        </p:nvSpPr>
        <p:spPr>
          <a:xfrm>
            <a:off x="11741400" y="19236825"/>
            <a:ext cx="50988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latin typeface="Calibri"/>
                <a:ea typeface="Calibri"/>
                <a:cs typeface="Calibri"/>
                <a:sym typeface="Calibri"/>
              </a:rPr>
              <a:t>Figure 3: Flywheel Centrifugal Analysis</a:t>
            </a:r>
            <a:endParaRPr sz="2400">
              <a:latin typeface="Calibri"/>
              <a:ea typeface="Calibri"/>
              <a:cs typeface="Calibri"/>
              <a:sym typeface="Calibri"/>
            </a:endParaRPr>
          </a:p>
        </p:txBody>
      </p:sp>
      <p:sp>
        <p:nvSpPr>
          <p:cNvPr id="110" name="Google Shape;110;p1"/>
          <p:cNvSpPr txBox="1"/>
          <p:nvPr/>
        </p:nvSpPr>
        <p:spPr>
          <a:xfrm>
            <a:off x="18155000" y="15928200"/>
            <a:ext cx="6419700" cy="29553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Font typeface="Calibri"/>
              <a:buChar char="●"/>
            </a:pPr>
            <a:r>
              <a:rPr lang="en-US" sz="3000">
                <a:latin typeface="Calibri"/>
                <a:ea typeface="Calibri"/>
                <a:cs typeface="Calibri"/>
                <a:sym typeface="Calibri"/>
              </a:rPr>
              <a:t>In the centrifugal analysis it was found that at the conditions at which the HPV will be operating, the flywheel is safe to </a:t>
            </a:r>
            <a:r>
              <a:rPr lang="en-US" sz="3000">
                <a:latin typeface="Calibri"/>
                <a:ea typeface="Calibri"/>
                <a:cs typeface="Calibri"/>
                <a:sym typeface="Calibri"/>
              </a:rPr>
              <a:t>operate</a:t>
            </a:r>
            <a:r>
              <a:rPr lang="en-US" sz="3000">
                <a:latin typeface="Calibri"/>
                <a:ea typeface="Calibri"/>
                <a:cs typeface="Calibri"/>
                <a:sym typeface="Calibri"/>
              </a:rPr>
              <a:t> and does not approach maximum strength levels for steel.</a:t>
            </a:r>
            <a:endParaRPr sz="3000">
              <a:latin typeface="Calibri"/>
              <a:ea typeface="Calibri"/>
              <a:cs typeface="Calibri"/>
              <a:sym typeface="Calibri"/>
            </a:endParaRPr>
          </a:p>
        </p:txBody>
      </p:sp>
      <p:sp>
        <p:nvSpPr>
          <p:cNvPr id="111" name="Google Shape;111;p1"/>
          <p:cNvSpPr txBox="1"/>
          <p:nvPr/>
        </p:nvSpPr>
        <p:spPr>
          <a:xfrm>
            <a:off x="25012363" y="8441425"/>
            <a:ext cx="14149500" cy="7474500"/>
          </a:xfrm>
          <a:prstGeom prst="rect">
            <a:avLst/>
          </a:prstGeom>
          <a:solidFill>
            <a:schemeClr val="lt1"/>
          </a:solidFill>
          <a:ln>
            <a:noFill/>
          </a:ln>
        </p:spPr>
        <p:txBody>
          <a:bodyPr anchorCtr="0" anchor="t" bIns="83800" lIns="83800" spcFirstLastPara="1" rIns="83800" wrap="square" tIns="83800">
            <a:noAutofit/>
          </a:bodyPr>
          <a:lstStyle/>
          <a:p>
            <a:pPr indent="-419100" lvl="0" marL="457200" rtl="0" algn="l">
              <a:lnSpc>
                <a:spcPct val="115000"/>
              </a:lnSpc>
              <a:spcBef>
                <a:spcPts val="0"/>
              </a:spcBef>
              <a:spcAft>
                <a:spcPts val="0"/>
              </a:spcAft>
              <a:buClr>
                <a:schemeClr val="dk1"/>
              </a:buClr>
              <a:buSzPts val="3000"/>
              <a:buChar char="●"/>
            </a:pPr>
            <a:r>
              <a:rPr lang="en-US" sz="3000">
                <a:solidFill>
                  <a:schemeClr val="dk1"/>
                </a:solidFill>
              </a:rPr>
              <a:t>Using the clutch assembly pictured, energy will be transferred from the rear wheel to the flywheel. </a:t>
            </a:r>
            <a:endParaRPr sz="3000">
              <a:solidFill>
                <a:schemeClr val="dk1"/>
              </a:solidFill>
            </a:endParaRPr>
          </a:p>
          <a:p>
            <a:pPr indent="-419100" lvl="0" marL="457200" rtl="0" algn="l">
              <a:lnSpc>
                <a:spcPct val="115000"/>
              </a:lnSpc>
              <a:spcBef>
                <a:spcPts val="0"/>
              </a:spcBef>
              <a:spcAft>
                <a:spcPts val="0"/>
              </a:spcAft>
              <a:buClr>
                <a:schemeClr val="dk1"/>
              </a:buClr>
              <a:buSzPts val="3000"/>
              <a:buChar char="●"/>
            </a:pPr>
            <a:r>
              <a:rPr lang="en-US" sz="3000">
                <a:solidFill>
                  <a:schemeClr val="dk1"/>
                </a:solidFill>
              </a:rPr>
              <a:t>The flywheel should be able to store roughly 600 J of energy. This satisfies the engineering and customer requirements of stored energy.</a:t>
            </a:r>
            <a:endParaRPr sz="3000">
              <a:solidFill>
                <a:schemeClr val="dk1"/>
              </a:solidFill>
            </a:endParaRPr>
          </a:p>
          <a:p>
            <a:pPr indent="-419100" lvl="0" marL="457200" rtl="0" algn="l">
              <a:lnSpc>
                <a:spcPct val="115000"/>
              </a:lnSpc>
              <a:spcBef>
                <a:spcPts val="0"/>
              </a:spcBef>
              <a:spcAft>
                <a:spcPts val="0"/>
              </a:spcAft>
              <a:buClr>
                <a:schemeClr val="dk1"/>
              </a:buClr>
              <a:buSzPts val="3000"/>
              <a:buChar char="●"/>
            </a:pPr>
            <a:r>
              <a:rPr lang="en-US" sz="3000">
                <a:solidFill>
                  <a:schemeClr val="dk1"/>
                </a:solidFill>
              </a:rPr>
              <a:t>Based on clutch and flywheel calculations, the energy storage system will be about 15% efficient.</a:t>
            </a:r>
            <a:endParaRPr sz="3000">
              <a:solidFill>
                <a:schemeClr val="dk1"/>
              </a:solidFill>
            </a:endParaRPr>
          </a:p>
          <a:p>
            <a:pPr indent="-419100" lvl="0" marL="457200" rtl="0" algn="l">
              <a:lnSpc>
                <a:spcPct val="115000"/>
              </a:lnSpc>
              <a:spcBef>
                <a:spcPts val="0"/>
              </a:spcBef>
              <a:spcAft>
                <a:spcPts val="0"/>
              </a:spcAft>
              <a:buClr>
                <a:schemeClr val="dk1"/>
              </a:buClr>
              <a:buSzPts val="3000"/>
              <a:buChar char="●"/>
            </a:pPr>
            <a:r>
              <a:rPr lang="en-US" sz="3000">
                <a:solidFill>
                  <a:schemeClr val="dk1"/>
                </a:solidFill>
              </a:rPr>
              <a:t>The resulting 120 J output will allow for the operator to get the vehicle moving under power gathered prior</a:t>
            </a:r>
            <a:endParaRPr sz="3000">
              <a:solidFill>
                <a:schemeClr val="dk1"/>
              </a:solidFill>
            </a:endParaRPr>
          </a:p>
          <a:p>
            <a:pPr indent="-419100" lvl="0" marL="457200" marR="0" rtl="0" algn="l">
              <a:lnSpc>
                <a:spcPct val="115000"/>
              </a:lnSpc>
              <a:spcBef>
                <a:spcPts val="0"/>
              </a:spcBef>
              <a:spcAft>
                <a:spcPts val="0"/>
              </a:spcAft>
              <a:buClr>
                <a:schemeClr val="dk1"/>
              </a:buClr>
              <a:buSzPts val="3000"/>
              <a:buChar char="●"/>
            </a:pPr>
            <a:r>
              <a:rPr lang="en-US" sz="3000">
                <a:solidFill>
                  <a:schemeClr val="dk1"/>
                </a:solidFill>
              </a:rPr>
              <a:t>An LCD screen and sensor system was designed, and displays vehicle speed and  energy stored, and have speed safety warnings built in. These metrics displayed will serve as indicators for the user to store energy, or employ stored energy.</a:t>
            </a:r>
            <a:endParaRPr sz="3000">
              <a:solidFill>
                <a:schemeClr val="dk1"/>
              </a:solidFill>
            </a:endParaRPr>
          </a:p>
        </p:txBody>
      </p:sp>
      <p:pic>
        <p:nvPicPr>
          <p:cNvPr id="112" name="Google Shape;112;p1"/>
          <p:cNvPicPr preferRelativeResize="0"/>
          <p:nvPr/>
        </p:nvPicPr>
        <p:blipFill>
          <a:blip r:embed="rId5">
            <a:alphaModFix/>
          </a:blip>
          <a:stretch>
            <a:fillRect/>
          </a:stretch>
        </p:blipFill>
        <p:spPr>
          <a:xfrm>
            <a:off x="10426600" y="19870950"/>
            <a:ext cx="7728424" cy="5263750"/>
          </a:xfrm>
          <a:prstGeom prst="rect">
            <a:avLst/>
          </a:prstGeom>
          <a:noFill/>
          <a:ln>
            <a:noFill/>
          </a:ln>
        </p:spPr>
      </p:pic>
      <p:sp>
        <p:nvSpPr>
          <p:cNvPr id="113" name="Google Shape;113;p1"/>
          <p:cNvSpPr txBox="1"/>
          <p:nvPr/>
        </p:nvSpPr>
        <p:spPr>
          <a:xfrm>
            <a:off x="11722825" y="25208150"/>
            <a:ext cx="50988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latin typeface="Calibri"/>
                <a:ea typeface="Calibri"/>
                <a:cs typeface="Calibri"/>
                <a:sym typeface="Calibri"/>
              </a:rPr>
              <a:t>Figure 4: Sprocket Stress Analysis</a:t>
            </a:r>
            <a:endParaRPr sz="2400">
              <a:latin typeface="Calibri"/>
              <a:ea typeface="Calibri"/>
              <a:cs typeface="Calibri"/>
              <a:sym typeface="Calibri"/>
            </a:endParaRPr>
          </a:p>
        </p:txBody>
      </p:sp>
      <p:pic>
        <p:nvPicPr>
          <p:cNvPr id="114" name="Google Shape;114;p1"/>
          <p:cNvPicPr preferRelativeResize="0"/>
          <p:nvPr/>
        </p:nvPicPr>
        <p:blipFill>
          <a:blip r:embed="rId6">
            <a:alphaModFix/>
          </a:blip>
          <a:stretch>
            <a:fillRect/>
          </a:stretch>
        </p:blipFill>
        <p:spPr>
          <a:xfrm>
            <a:off x="10426588" y="26059050"/>
            <a:ext cx="7728426" cy="2955300"/>
          </a:xfrm>
          <a:prstGeom prst="rect">
            <a:avLst/>
          </a:prstGeom>
          <a:noFill/>
          <a:ln>
            <a:noFill/>
          </a:ln>
        </p:spPr>
      </p:pic>
      <p:sp>
        <p:nvSpPr>
          <p:cNvPr id="115" name="Google Shape;115;p1"/>
          <p:cNvSpPr txBox="1"/>
          <p:nvPr/>
        </p:nvSpPr>
        <p:spPr>
          <a:xfrm>
            <a:off x="18155000" y="21362550"/>
            <a:ext cx="6419700" cy="24936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Font typeface="Calibri"/>
              <a:buChar char="●"/>
            </a:pPr>
            <a:r>
              <a:rPr lang="en-US" sz="3000">
                <a:latin typeface="Calibri"/>
                <a:ea typeface="Calibri"/>
                <a:cs typeface="Calibri"/>
                <a:sym typeface="Calibri"/>
              </a:rPr>
              <a:t>The sprockets involved in the energy storage system were also found to be able withstand both the centrifugal and tangential forces applied to them by the chain.</a:t>
            </a:r>
            <a:endParaRPr sz="3000">
              <a:latin typeface="Calibri"/>
              <a:ea typeface="Calibri"/>
              <a:cs typeface="Calibri"/>
              <a:sym typeface="Calibri"/>
            </a:endParaRPr>
          </a:p>
        </p:txBody>
      </p:sp>
      <p:sp>
        <p:nvSpPr>
          <p:cNvPr id="116" name="Google Shape;116;p1"/>
          <p:cNvSpPr txBox="1"/>
          <p:nvPr/>
        </p:nvSpPr>
        <p:spPr>
          <a:xfrm>
            <a:off x="18155000" y="26059050"/>
            <a:ext cx="6419700" cy="24936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SzPts val="3000"/>
              <a:buFont typeface="Calibri"/>
              <a:buChar char="●"/>
            </a:pPr>
            <a:r>
              <a:rPr lang="en-US" sz="3000">
                <a:latin typeface="Calibri"/>
                <a:ea typeface="Calibri"/>
                <a:cs typeface="Calibri"/>
                <a:sym typeface="Calibri"/>
              </a:rPr>
              <a:t>Through FEA analysis, the shaft was found to withstand up to 200 N of force, or more. This is more than sufficient for the system that it will support.</a:t>
            </a:r>
            <a:endParaRPr sz="3000">
              <a:latin typeface="Calibri"/>
              <a:ea typeface="Calibri"/>
              <a:cs typeface="Calibri"/>
              <a:sym typeface="Calibri"/>
            </a:endParaRPr>
          </a:p>
        </p:txBody>
      </p:sp>
      <p:pic>
        <p:nvPicPr>
          <p:cNvPr id="117" name="Google Shape;117;p1"/>
          <p:cNvPicPr preferRelativeResize="0"/>
          <p:nvPr/>
        </p:nvPicPr>
        <p:blipFill>
          <a:blip r:embed="rId7">
            <a:alphaModFix/>
          </a:blip>
          <a:stretch>
            <a:fillRect/>
          </a:stretch>
        </p:blipFill>
        <p:spPr>
          <a:xfrm>
            <a:off x="19809275" y="8449700"/>
            <a:ext cx="4716250" cy="5662475"/>
          </a:xfrm>
          <a:prstGeom prst="rect">
            <a:avLst/>
          </a:prstGeom>
          <a:noFill/>
          <a:ln>
            <a:noFill/>
          </a:ln>
        </p:spPr>
      </p:pic>
      <p:sp>
        <p:nvSpPr>
          <p:cNvPr id="118" name="Google Shape;118;p1"/>
          <p:cNvSpPr txBox="1"/>
          <p:nvPr/>
        </p:nvSpPr>
        <p:spPr>
          <a:xfrm>
            <a:off x="11722825" y="28605200"/>
            <a:ext cx="50988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latin typeface="Calibri"/>
                <a:ea typeface="Calibri"/>
                <a:cs typeface="Calibri"/>
                <a:sym typeface="Calibri"/>
              </a:rPr>
              <a:t>Figure 5:  Main Shaft Stress Analysis</a:t>
            </a:r>
            <a:endParaRPr sz="2400">
              <a:latin typeface="Calibri"/>
              <a:ea typeface="Calibri"/>
              <a:cs typeface="Calibri"/>
              <a:sym typeface="Calibri"/>
            </a:endParaRPr>
          </a:p>
        </p:txBody>
      </p:sp>
      <p:sp>
        <p:nvSpPr>
          <p:cNvPr id="119" name="Google Shape;119;p1"/>
          <p:cNvSpPr txBox="1"/>
          <p:nvPr/>
        </p:nvSpPr>
        <p:spPr>
          <a:xfrm>
            <a:off x="19898200" y="14023450"/>
            <a:ext cx="45384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latin typeface="Calibri"/>
                <a:ea typeface="Calibri"/>
                <a:cs typeface="Calibri"/>
                <a:sym typeface="Calibri"/>
              </a:rPr>
              <a:t>Figure 2: Clutch  System</a:t>
            </a:r>
            <a:endParaRPr sz="2400">
              <a:latin typeface="Calibri"/>
              <a:ea typeface="Calibri"/>
              <a:cs typeface="Calibri"/>
              <a:sym typeface="Calibri"/>
            </a:endParaRPr>
          </a:p>
        </p:txBody>
      </p:sp>
      <p:pic>
        <p:nvPicPr>
          <p:cNvPr id="120" name="Google Shape;120;p1"/>
          <p:cNvPicPr preferRelativeResize="0"/>
          <p:nvPr/>
        </p:nvPicPr>
        <p:blipFill>
          <a:blip r:embed="rId8">
            <a:alphaModFix/>
          </a:blip>
          <a:stretch>
            <a:fillRect/>
          </a:stretch>
        </p:blipFill>
        <p:spPr>
          <a:xfrm>
            <a:off x="10941376" y="8445450"/>
            <a:ext cx="8381049" cy="6181200"/>
          </a:xfrm>
          <a:prstGeom prst="rect">
            <a:avLst/>
          </a:prstGeom>
          <a:noFill/>
          <a:ln>
            <a:noFill/>
          </a:ln>
        </p:spPr>
      </p:pic>
      <p:sp>
        <p:nvSpPr>
          <p:cNvPr id="121" name="Google Shape;121;p1"/>
          <p:cNvSpPr txBox="1"/>
          <p:nvPr/>
        </p:nvSpPr>
        <p:spPr>
          <a:xfrm>
            <a:off x="12691863" y="14009050"/>
            <a:ext cx="50988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latin typeface="Calibri"/>
                <a:ea typeface="Calibri"/>
                <a:cs typeface="Calibri"/>
                <a:sym typeface="Calibri"/>
              </a:rPr>
              <a:t>Figure 1: Full CAD Model</a:t>
            </a:r>
            <a:endParaRPr sz="2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2018-10-09T15:34:40Z</dcterms:created>
  <dc:creator>Microsoft Office User</dc:creator>
</cp:coreProperties>
</file>